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aleway"/>
      <p:regular r:id="rId41"/>
      <p:bold r:id="rId42"/>
      <p:italic r:id="rId43"/>
      <p:boldItalic r:id="rId44"/>
    </p:embeddedFont>
    <p:embeddedFont>
      <p:font typeface="Bai Jamjuree"/>
      <p:regular r:id="rId45"/>
      <p:bold r:id="rId46"/>
      <p:italic r:id="rId47"/>
      <p:boldItalic r:id="rId48"/>
    </p:embeddedFont>
    <p:embeddedFont>
      <p:font typeface="Bai Jamjuree Medium"/>
      <p:regular r:id="rId49"/>
      <p:bold r:id="rId50"/>
      <p:italic r:id="rId51"/>
      <p:boldItalic r:id="rId52"/>
    </p:embeddedFont>
    <p:embeddedFont>
      <p:font typeface="Barlow"/>
      <p:regular r:id="rId53"/>
      <p:bold r:id="rId54"/>
      <p:italic r:id="rId55"/>
      <p:boldItalic r:id="rId56"/>
    </p:embeddedFont>
    <p:embeddedFont>
      <p:font typeface="Barlow Light"/>
      <p:regular r:id="rId57"/>
      <p:bold r:id="rId58"/>
      <p:italic r:id="rId59"/>
      <p:boldItalic r:id="rId60"/>
    </p:embeddedFont>
    <p:embeddedFont>
      <p:font typeface="Open Sans Light"/>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AE9908-E6DC-40C1-8717-4AB296F5D200}">
  <a:tblStyle styleId="{64AE9908-E6DC-40C1-8717-4AB296F5D2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BaiJamjuree-bold.fntdata"/><Relationship Id="rId45" Type="http://schemas.openxmlformats.org/officeDocument/2006/relationships/font" Target="fonts/BaiJamjure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iJamjuree-boldItalic.fntdata"/><Relationship Id="rId47" Type="http://schemas.openxmlformats.org/officeDocument/2006/relationships/font" Target="fonts/BaiJamjuree-italic.fntdata"/><Relationship Id="rId49" Type="http://schemas.openxmlformats.org/officeDocument/2006/relationships/font" Target="fonts/BaiJamjuree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Light-bold.fntdata"/><Relationship Id="rId61" Type="http://schemas.openxmlformats.org/officeDocument/2006/relationships/font" Target="fonts/OpenSansLight-regular.fntdata"/><Relationship Id="rId20" Type="http://schemas.openxmlformats.org/officeDocument/2006/relationships/slide" Target="slides/slide15.xml"/><Relationship Id="rId64" Type="http://schemas.openxmlformats.org/officeDocument/2006/relationships/font" Target="fonts/OpenSansLight-boldItalic.fntdata"/><Relationship Id="rId63" Type="http://schemas.openxmlformats.org/officeDocument/2006/relationships/font" Target="fonts/OpenSansLight-italic.fntdata"/><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font" Target="fonts/Barlow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iJamjureeMedium-italic.fntdata"/><Relationship Id="rId50" Type="http://schemas.openxmlformats.org/officeDocument/2006/relationships/font" Target="fonts/BaiJamjureeMedium-bold.fntdata"/><Relationship Id="rId53" Type="http://schemas.openxmlformats.org/officeDocument/2006/relationships/font" Target="fonts/Barlow-regular.fntdata"/><Relationship Id="rId52" Type="http://schemas.openxmlformats.org/officeDocument/2006/relationships/font" Target="fonts/BaiJamjureeMedium-boldItalic.fntdata"/><Relationship Id="rId11" Type="http://schemas.openxmlformats.org/officeDocument/2006/relationships/slide" Target="slides/slide6.xml"/><Relationship Id="rId55" Type="http://schemas.openxmlformats.org/officeDocument/2006/relationships/font" Target="fonts/Barlow-italic.fntdata"/><Relationship Id="rId10" Type="http://schemas.openxmlformats.org/officeDocument/2006/relationships/slide" Target="slides/slide5.xml"/><Relationship Id="rId54" Type="http://schemas.openxmlformats.org/officeDocument/2006/relationships/font" Target="fonts/Barlow-bold.fntdata"/><Relationship Id="rId13" Type="http://schemas.openxmlformats.org/officeDocument/2006/relationships/slide" Target="slides/slide8.xml"/><Relationship Id="rId57" Type="http://schemas.openxmlformats.org/officeDocument/2006/relationships/font" Target="fonts/BarlowLight-regular.fntdata"/><Relationship Id="rId12" Type="http://schemas.openxmlformats.org/officeDocument/2006/relationships/slide" Target="slides/slide7.xml"/><Relationship Id="rId56" Type="http://schemas.openxmlformats.org/officeDocument/2006/relationships/font" Target="fonts/Barlow-boldItalic.fntdata"/><Relationship Id="rId15" Type="http://schemas.openxmlformats.org/officeDocument/2006/relationships/slide" Target="slides/slide10.xml"/><Relationship Id="rId59" Type="http://schemas.openxmlformats.org/officeDocument/2006/relationships/font" Target="fonts/BarlowLight-italic.fntdata"/><Relationship Id="rId14" Type="http://schemas.openxmlformats.org/officeDocument/2006/relationships/slide" Target="slides/slide9.xml"/><Relationship Id="rId58" Type="http://schemas.openxmlformats.org/officeDocument/2006/relationships/font" Target="fonts/Barlow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Kushal: hi, we are axle </a:t>
            </a:r>
            <a:r>
              <a:rPr lang="en"/>
              <a:t>informatics</a:t>
            </a:r>
            <a:r>
              <a:rPr lang="en"/>
              <a:t> team 3, Our project topic is Academic paper embedding </a:t>
            </a:r>
            <a:r>
              <a:rPr lang="en"/>
              <a:t>pipeline</a:t>
            </a: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a65ea8c9a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1a65ea8c9a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resources we leveraged includes the publicly available dataset from ArXiv.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web-based VScode through the polus notebooks hub to write our code in the Gsutil cloud service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out github </a:t>
            </a:r>
            <a:r>
              <a:rPr lang="en"/>
              <a:t>repository</a:t>
            </a:r>
            <a:r>
              <a:rPr lang="en"/>
              <a:t> and project dashboard to collaborate and keep track of our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used multiple pdf parsing libraries, including both traditional ocr and ai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a65ea8c9a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1a65ea8c9a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a65ea8c9a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a65ea8c9a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a65ea8c9a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1a65ea8c9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important parts of metadata for us was the id, abstract, and update-date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1a65ea8c9a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1a65ea8c9a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a65ea8c9a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a65ea8c9a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a65ea8c9a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a65ea8c9a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b000302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1b000302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Kushal:</a:t>
            </a:r>
            <a:endParaRPr>
              <a:solidFill>
                <a:schemeClr val="dk1"/>
              </a:solidFill>
            </a:endParaRPr>
          </a:p>
          <a:p>
            <a:pPr indent="0" lvl="0" marL="0" rtl="0" algn="l">
              <a:spcBef>
                <a:spcPts val="0"/>
              </a:spcBef>
              <a:spcAft>
                <a:spcPts val="0"/>
              </a:spcAft>
              <a:buNone/>
            </a:pPr>
            <a:r>
              <a:rPr lang="en">
                <a:solidFill>
                  <a:schemeClr val="dk1"/>
                </a:solidFill>
              </a:rPr>
              <a:t>Script: So, like Nicole mentioned earlier, we each chose an AI model and a traditional OCR model to analyze. While the traditional OCR tools were relatively similar in their output, the AI models showed much greater variability. To assess these differences, we focused on three main criteria: </a:t>
            </a:r>
            <a:r>
              <a:rPr b="1" lang="en">
                <a:solidFill>
                  <a:schemeClr val="dk1"/>
                </a:solidFill>
              </a:rPr>
              <a:t>equations</a:t>
            </a:r>
            <a:r>
              <a:rPr lang="en">
                <a:solidFill>
                  <a:schemeClr val="dk1"/>
                </a:solidFill>
              </a:rPr>
              <a:t>, </a:t>
            </a:r>
            <a:r>
              <a:rPr b="1" lang="en">
                <a:solidFill>
                  <a:schemeClr val="dk1"/>
                </a:solidFill>
              </a:rPr>
              <a:t>images</a:t>
            </a:r>
            <a:r>
              <a:rPr lang="en">
                <a:solidFill>
                  <a:schemeClr val="dk1"/>
                </a:solidFill>
              </a:rPr>
              <a:t>, and </a:t>
            </a:r>
            <a:r>
              <a:rPr b="1" lang="en">
                <a:solidFill>
                  <a:schemeClr val="dk1"/>
                </a:solidFill>
              </a:rPr>
              <a:t>tables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Equations:</a:t>
            </a:r>
            <a:endParaRPr b="1">
              <a:solidFill>
                <a:schemeClr val="dk1"/>
              </a:solidFill>
            </a:endParaRPr>
          </a:p>
          <a:p>
            <a:pPr indent="0" lvl="0" marL="0" rtl="0" algn="l">
              <a:spcBef>
                <a:spcPts val="0"/>
              </a:spcBef>
              <a:spcAft>
                <a:spcPts val="0"/>
              </a:spcAft>
              <a:buNone/>
            </a:pPr>
            <a:r>
              <a:rPr lang="en">
                <a:solidFill>
                  <a:schemeClr val="dk1"/>
                </a:solidFill>
              </a:rPr>
              <a:t>Academic papers in STEM fields heavily rely on mathematical content. A tool's ability to accurately extract equations ensures the integrity of the data.</a:t>
            </a:r>
            <a:endParaRPr>
              <a:solidFill>
                <a:schemeClr val="dk1"/>
              </a:solidFill>
            </a:endParaRPr>
          </a:p>
          <a:p>
            <a:pPr indent="0" lvl="0" marL="0" rtl="0" algn="l">
              <a:spcBef>
                <a:spcPts val="0"/>
              </a:spcBef>
              <a:spcAft>
                <a:spcPts val="0"/>
              </a:spcAft>
              <a:buNone/>
            </a:pPr>
            <a:r>
              <a:rPr b="1" lang="en">
                <a:solidFill>
                  <a:schemeClr val="dk1"/>
                </a:solidFill>
              </a:rPr>
              <a:t>Images:</a:t>
            </a:r>
            <a:br>
              <a:rPr b="1" lang="en">
                <a:solidFill>
                  <a:schemeClr val="dk1"/>
                </a:solidFill>
              </a:rPr>
            </a:br>
            <a:r>
              <a:rPr lang="en">
                <a:solidFill>
                  <a:schemeClr val="dk1"/>
                </a:solidFill>
              </a:rPr>
              <a:t>Many academic papers include figures, diagrams, and visual data to complement the text. The ability to process and retain these visuals is vital for preserving the context and meaning of the paper.</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Tables:</a:t>
            </a:r>
            <a:endParaRPr b="1">
              <a:solidFill>
                <a:schemeClr val="dk1"/>
              </a:solidFill>
            </a:endParaRPr>
          </a:p>
          <a:p>
            <a:pPr indent="0" lvl="0" marL="0" rtl="0" algn="l">
              <a:spcBef>
                <a:spcPts val="0"/>
              </a:spcBef>
              <a:spcAft>
                <a:spcPts val="0"/>
              </a:spcAft>
              <a:buNone/>
            </a:pPr>
            <a:r>
              <a:rPr lang="en">
                <a:solidFill>
                  <a:schemeClr val="dk1"/>
                </a:solidFill>
              </a:rPr>
              <a:t>Structured data, often presented in tables, is central to academic research for summarizing findings or presenting datasets. So, the ability to correctly recognize and extract tables ensure that no critical information is lost or misinterpreted.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 tools excelled in all three areas, while others had limitations the once that are highlighted in red are the once we had to drop, which I will explain in next slide.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c8077e8e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1c8077e8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Kushal: </a:t>
            </a:r>
            <a:endParaRPr>
              <a:solidFill>
                <a:schemeClr val="dk1"/>
              </a:solidFill>
            </a:endParaRPr>
          </a:p>
          <a:p>
            <a:pPr indent="0" lvl="0" marL="0" rtl="0" algn="l">
              <a:lnSpc>
                <a:spcPct val="115000"/>
              </a:lnSpc>
              <a:spcBef>
                <a:spcPts val="0"/>
              </a:spcBef>
              <a:spcAft>
                <a:spcPts val="0"/>
              </a:spcAft>
              <a:buNone/>
            </a:pPr>
            <a:r>
              <a:rPr lang="en">
                <a:solidFill>
                  <a:schemeClr val="dk1"/>
                </a:solidFill>
              </a:rPr>
              <a:t>Donut: CAN read low-quality images but we would need to convert the pdf files to a JPEG file to be used (will take a long time + take up alot of storage)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Claude: allows for interaction through an API by sending input (questions or prompts) in the script and receiving responses in return. Decided not to proceed with Claude due to its restrictions and licensing requirements for business use</a:t>
            </a:r>
            <a:endParaRPr>
              <a:solidFill>
                <a:schemeClr val="dk1"/>
              </a:solidFill>
            </a:endParaRPr>
          </a:p>
          <a:p>
            <a:pPr indent="0" lvl="0" marL="0" rtl="0" algn="l">
              <a:spcBef>
                <a:spcPts val="0"/>
              </a:spcBef>
              <a:spcAft>
                <a:spcPts val="0"/>
              </a:spcAft>
              <a:buNone/>
            </a:pPr>
            <a:r>
              <a:rPr lang="en"/>
              <a:t>Kosmos: has a </a:t>
            </a:r>
            <a:r>
              <a:rPr lang="en"/>
              <a:t>hardware requirement, which we were not able to meet.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c732c53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c732c53f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Kushal: while doing a cross </a:t>
            </a:r>
            <a:r>
              <a:rPr lang="en"/>
              <a:t>examination</a:t>
            </a:r>
            <a:r>
              <a:rPr lang="en"/>
              <a:t> of the parser, we realized a another important criteria, that is the </a:t>
            </a:r>
            <a:r>
              <a:rPr lang="en"/>
              <a:t>timing</a:t>
            </a:r>
            <a:r>
              <a:rPr lang="en"/>
              <a:t> for parsing per pdf. Nougat </a:t>
            </a:r>
            <a:r>
              <a:rPr lang="en"/>
              <a:t>being</a:t>
            </a:r>
            <a:r>
              <a:rPr lang="en"/>
              <a:t> the worst performer.</a:t>
            </a:r>
            <a:endParaRPr/>
          </a:p>
          <a:p>
            <a:pPr indent="0" lvl="0" marL="0" rtl="0" algn="l">
              <a:spcBef>
                <a:spcPts val="0"/>
              </a:spcBef>
              <a:spcAft>
                <a:spcPts val="0"/>
              </a:spcAft>
              <a:buNone/>
            </a:pPr>
            <a:r>
              <a:rPr lang="en"/>
              <a:t>We believe the primary reason for </a:t>
            </a:r>
            <a:r>
              <a:rPr lang="en"/>
              <a:t>Nougat</a:t>
            </a:r>
            <a:r>
              <a:rPr lang="en"/>
              <a:t> slower performance is the lack of GPU utilization. Unlike Kosmos, which requires a GPU to operate efficiently, Nougat has the flexibility to run on systems without a GPU. However, this flexibility comes at the cost of significantly reduced performance. Tasks like parsing an 8-page PDF can take upwards of 27 minutes on a CPU-only setup, compared to much faster processing times achievable with GPU acceleration.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a65ea8c9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a65ea8c9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c8077e8e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c8077e8e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Kushal:</a:t>
            </a:r>
            <a:endParaRPr/>
          </a:p>
          <a:p>
            <a:pPr indent="0" lvl="0" marL="0" rtl="0" algn="l">
              <a:spcBef>
                <a:spcPts val="0"/>
              </a:spcBef>
              <a:spcAft>
                <a:spcPts val="0"/>
              </a:spcAft>
              <a:buNone/>
            </a:pPr>
            <a:r>
              <a:rPr lang="en"/>
              <a:t>We believe the primary reason for </a:t>
            </a:r>
            <a:r>
              <a:rPr lang="en"/>
              <a:t>Nougat</a:t>
            </a:r>
            <a:r>
              <a:rPr lang="en"/>
              <a:t> slower performance is the lack of GPU utilization. Unlike Kosmos, which requires a GPU to operate efficiently, Nougat has the flexibility to run on systems without a GPU. However, this flexibility comes at the cost of significantly reduced performance. Tasks like parsing an 8-page PDF can take upwards of 27 minutes on a CPU-only setup, compared to much faster processing times achievable with GPU acceleration.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c732c53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c732c53f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a:p>
            <a:pPr indent="0" lvl="0" marL="0" rtl="0" algn="l">
              <a:spcBef>
                <a:spcPts val="0"/>
              </a:spcBef>
              <a:spcAft>
                <a:spcPts val="0"/>
              </a:spcAft>
              <a:buNone/>
            </a:pPr>
            <a:r>
              <a:rPr lang="en"/>
              <a:t>So now we will the discuss how different parsers dealt with </a:t>
            </a:r>
            <a:r>
              <a:rPr lang="en"/>
              <a:t>equations</a:t>
            </a:r>
            <a:r>
              <a:rPr lang="en"/>
              <a:t>, images, and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equations,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OpenParse skips equations but leaves remaining text. PDFPlumber will skip whole </a:t>
            </a:r>
            <a:r>
              <a:rPr lang="en"/>
              <a:t>paragraphs when it encounters an 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Below we have a few example outputs of an equation from different parsers.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PyMuPDF is able to print out the text in the equation but does not format the 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Nougat print the information in a latex formatting, making it a bit harder to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docTR, similarly to Pymupdf, it prints out the text in the equation but does not maintain the structure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Out of all these parsers, </a:t>
            </a:r>
            <a:r>
              <a:rPr lang="en"/>
              <a:t>LlamaParse is the most successful parser for equations as it is able to parse out the text and correctly format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d6839e664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d6839e664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images:</a:t>
            </a:r>
            <a:endParaRPr/>
          </a:p>
          <a:p>
            <a:pPr indent="0" lvl="0" marL="0" rtl="0" algn="l">
              <a:spcBef>
                <a:spcPts val="0"/>
              </a:spcBef>
              <a:spcAft>
                <a:spcPts val="0"/>
              </a:spcAft>
              <a:buNone/>
            </a:pPr>
            <a:r>
              <a:rPr lang="en"/>
              <a:t>Marker + LlamaPaese - pngs</a:t>
            </a:r>
            <a:endParaRPr/>
          </a:p>
          <a:p>
            <a:pPr indent="0" lvl="0" marL="0" rtl="0" algn="l">
              <a:spcBef>
                <a:spcPts val="0"/>
              </a:spcBef>
              <a:spcAft>
                <a:spcPts val="0"/>
              </a:spcAft>
              <a:buNone/>
            </a:pPr>
            <a:r>
              <a:rPr lang="en"/>
              <a:t>PyMuPDF is able to parse out entire images successfully, with each image in a separate png file. For some files, it is noted that it will skip some or all the images in the file.</a:t>
            </a:r>
            <a:endParaRPr/>
          </a:p>
          <a:p>
            <a:pPr indent="0" lvl="0" marL="0" rtl="0" algn="l">
              <a:spcBef>
                <a:spcPts val="0"/>
              </a:spcBef>
              <a:spcAft>
                <a:spcPts val="0"/>
              </a:spcAft>
              <a:buNone/>
            </a:pPr>
            <a:r>
              <a:rPr lang="en"/>
              <a:t>docTR is able to parse the information from images but not the images themselves</a:t>
            </a:r>
            <a:endParaRPr/>
          </a:p>
          <a:p>
            <a:pPr indent="0" lvl="0" marL="0" rtl="0" algn="l">
              <a:spcBef>
                <a:spcPts val="0"/>
              </a:spcBef>
              <a:spcAft>
                <a:spcPts val="0"/>
              </a:spcAft>
              <a:buNone/>
            </a:pPr>
            <a:r>
              <a:rPr lang="en"/>
              <a:t>OpenParse is unable to output entire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TABLES:</a:t>
            </a:r>
            <a:endParaRPr/>
          </a:p>
          <a:p>
            <a:pPr indent="-298450" lvl="0" marL="457200" rtl="0" algn="l">
              <a:spcBef>
                <a:spcPts val="0"/>
              </a:spcBef>
              <a:spcAft>
                <a:spcPts val="0"/>
              </a:spcAft>
              <a:buSzPts val="1100"/>
              <a:buChar char="●"/>
            </a:pPr>
            <a:r>
              <a:rPr lang="en"/>
              <a:t>Llamaparse- allows embedded</a:t>
            </a:r>
            <a:endParaRPr/>
          </a:p>
          <a:p>
            <a:pPr indent="-298450" lvl="0" marL="457200" rtl="0" algn="l">
              <a:spcBef>
                <a:spcPts val="0"/>
              </a:spcBef>
              <a:spcAft>
                <a:spcPts val="0"/>
              </a:spcAft>
              <a:buSzPts val="1100"/>
              <a:buChar char="●"/>
            </a:pPr>
            <a:r>
              <a:rPr lang="en"/>
              <a:t>PyMuPDF - ignores, will show error but still continues</a:t>
            </a:r>
            <a:endParaRPr/>
          </a:p>
          <a:p>
            <a:pPr indent="-298450" lvl="0" marL="457200" rtl="0" algn="l">
              <a:spcBef>
                <a:spcPts val="0"/>
              </a:spcBef>
              <a:spcAft>
                <a:spcPts val="0"/>
              </a:spcAft>
              <a:buSzPts val="1100"/>
              <a:buChar char="●"/>
            </a:pPr>
            <a:r>
              <a:rPr lang="en"/>
              <a:t>OpenParse - parses out pretty accurately but requires a different function for pdfs with tables and those without. Will crash if does not detect table.</a:t>
            </a:r>
            <a:endParaRPr/>
          </a:p>
          <a:p>
            <a:pPr indent="-298450" lvl="0" marL="457200" rtl="0" algn="l">
              <a:spcBef>
                <a:spcPts val="0"/>
              </a:spcBef>
              <a:spcAft>
                <a:spcPts val="0"/>
              </a:spcAft>
              <a:buSzPts val="1100"/>
              <a:buChar char="●"/>
            </a:pPr>
            <a:r>
              <a:rPr lang="en"/>
              <a:t>docTR: does not parse table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IMAGES:</a:t>
            </a:r>
            <a:endParaRPr/>
          </a:p>
          <a:p>
            <a:pPr indent="-298450" lvl="0" marL="457200" rtl="0" algn="l">
              <a:spcBef>
                <a:spcPts val="0"/>
              </a:spcBef>
              <a:spcAft>
                <a:spcPts val="0"/>
              </a:spcAft>
              <a:buSzPts val="1100"/>
              <a:buChar char="●"/>
            </a:pPr>
            <a:r>
              <a:rPr lang="en"/>
              <a:t>Llama- </a:t>
            </a:r>
            <a:endParaRPr/>
          </a:p>
          <a:p>
            <a:pPr indent="-298450" lvl="0" marL="457200" rtl="0" algn="l">
              <a:spcBef>
                <a:spcPts val="0"/>
              </a:spcBef>
              <a:spcAft>
                <a:spcPts val="0"/>
              </a:spcAft>
              <a:buSzPts val="1100"/>
              <a:buChar char="●"/>
            </a:pPr>
            <a:r>
              <a:rPr lang="en"/>
              <a:t>PyMuPDF - parses images out into png file but will only parse out embedded ones, some are ignored</a:t>
            </a:r>
            <a:endParaRPr/>
          </a:p>
          <a:p>
            <a:pPr indent="-298450" lvl="0" marL="457200" rtl="0" algn="l">
              <a:spcBef>
                <a:spcPts val="0"/>
              </a:spcBef>
              <a:spcAft>
                <a:spcPts val="0"/>
              </a:spcAft>
              <a:buSzPts val="1100"/>
              <a:buChar char="●"/>
            </a:pPr>
            <a:r>
              <a:rPr lang="en"/>
              <a:t>OpenParse - does not parse</a:t>
            </a:r>
            <a:endParaRPr/>
          </a:p>
          <a:p>
            <a:pPr indent="-298450" lvl="0" marL="457200" rtl="0" algn="l">
              <a:spcBef>
                <a:spcPts val="0"/>
              </a:spcBef>
              <a:spcAft>
                <a:spcPts val="0"/>
              </a:spcAft>
              <a:buSzPts val="1100"/>
              <a:buChar char="●"/>
            </a:pPr>
            <a:r>
              <a:rPr lang="en"/>
              <a:t>docTR- parses text from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FORMS:</a:t>
            </a:r>
            <a:endParaRPr/>
          </a:p>
          <a:p>
            <a:pPr indent="-298450" lvl="0" marL="457200" rtl="0" algn="l">
              <a:spcBef>
                <a:spcPts val="0"/>
              </a:spcBef>
              <a:spcAft>
                <a:spcPts val="0"/>
              </a:spcAft>
              <a:buSzPts val="1100"/>
              <a:buChar char="●"/>
            </a:pPr>
            <a:r>
              <a:rPr lang="en"/>
              <a:t>PyMuPDF - txt file, png file, </a:t>
            </a:r>
            <a:endParaRPr/>
          </a:p>
          <a:p>
            <a:pPr indent="-298450" lvl="0" marL="457200" rtl="0" algn="l">
              <a:spcBef>
                <a:spcPts val="0"/>
              </a:spcBef>
              <a:spcAft>
                <a:spcPts val="0"/>
              </a:spcAft>
              <a:buSzPts val="1100"/>
              <a:buChar char="●"/>
            </a:pPr>
            <a:r>
              <a:rPr lang="en"/>
              <a:t>OpenParse - markdown, parses by splitting text into sections but sometimes the boxed off sections will overlap so certain sections will have their text combined + this messes up the output</a:t>
            </a:r>
            <a:endParaRPr/>
          </a:p>
          <a:p>
            <a:pPr indent="-298450" lvl="0" marL="457200" rtl="0" algn="l">
              <a:spcBef>
                <a:spcPts val="0"/>
              </a:spcBef>
              <a:spcAft>
                <a:spcPts val="0"/>
              </a:spcAft>
              <a:buSzPts val="1100"/>
              <a:buChar char="●"/>
            </a:pPr>
            <a:r>
              <a:rPr lang="en"/>
              <a:t>docTr: json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d6839e664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d6839e664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can see some sample outputs of tables from different parsers.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docTr: parses the table, and extracts the information in a json format along with the rest of the text.  However does not maintain the original structure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you can see, both marker and LlamaParse are able to parse out formatted tables within the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OpenParse parses out the tables in standard table formatting and prints it in markdown.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OpenParse is able to parse out tables, if a PDF contains tables and we want to parse it out in the correct format, it requires a different function to parse it out with the text. So it requires different functions for parsing out just text and parsing out text + tables. If a pdf does not have a table but the function for parsing out text and tables is used, the function will crash when it realizes there are no tables in the 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the other parsers we tested are unable to parse out tables.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c8077e8ed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c8077e8ed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a:p>
            <a:pPr indent="0" lvl="0" marL="0" rtl="0" algn="l">
              <a:spcBef>
                <a:spcPts val="0"/>
              </a:spcBef>
              <a:spcAft>
                <a:spcPts val="0"/>
              </a:spcAft>
              <a:buNone/>
            </a:pPr>
            <a:r>
              <a:rPr lang="en"/>
              <a:t>For Notable Shortcomings: </a:t>
            </a:r>
            <a:endParaRPr/>
          </a:p>
          <a:p>
            <a:pPr indent="0" lvl="0" marL="0" rtl="0" algn="l">
              <a:spcBef>
                <a:spcPts val="0"/>
              </a:spcBef>
              <a:spcAft>
                <a:spcPts val="0"/>
              </a:spcAft>
              <a:buNone/>
            </a:pPr>
            <a:r>
              <a:rPr lang="en"/>
              <a:t>OpenParse faces issues regarding </a:t>
            </a:r>
            <a:endParaRPr/>
          </a:p>
          <a:p>
            <a:pPr indent="-298450" lvl="0" marL="457200" rtl="0" algn="l">
              <a:spcBef>
                <a:spcPts val="0"/>
              </a:spcBef>
              <a:spcAft>
                <a:spcPts val="0"/>
              </a:spcAft>
              <a:buSzPts val="1100"/>
              <a:buChar char="-"/>
            </a:pPr>
            <a:r>
              <a:rPr lang="en"/>
              <a:t>Its inability to properly parse text accurately </a:t>
            </a:r>
            <a:endParaRPr/>
          </a:p>
          <a:p>
            <a:pPr indent="-298450" lvl="0" marL="457200" rtl="0" algn="l">
              <a:spcBef>
                <a:spcPts val="0"/>
              </a:spcBef>
              <a:spcAft>
                <a:spcPts val="0"/>
              </a:spcAft>
              <a:buSzPts val="1100"/>
              <a:buChar char="-"/>
            </a:pPr>
            <a:r>
              <a:rPr lang="en"/>
              <a:t>It boxes the text into sections and outputs each section one by one</a:t>
            </a:r>
            <a:endParaRPr/>
          </a:p>
          <a:p>
            <a:pPr indent="-298450" lvl="0" marL="457200" rtl="0" algn="l">
              <a:spcBef>
                <a:spcPts val="0"/>
              </a:spcBef>
              <a:spcAft>
                <a:spcPts val="0"/>
              </a:spcAft>
              <a:buSzPts val="1100"/>
              <a:buChar char="-"/>
            </a:pPr>
            <a:r>
              <a:rPr lang="en"/>
              <a:t>Sections will often </a:t>
            </a:r>
            <a:r>
              <a:rPr lang="en"/>
              <a:t>overlap</a:t>
            </a:r>
            <a:r>
              <a:rPr lang="en"/>
              <a:t> or cut off before all the text is in the box</a:t>
            </a:r>
            <a:endParaRPr/>
          </a:p>
          <a:p>
            <a:pPr indent="0" lvl="0" marL="0" rtl="0" algn="l">
              <a:spcBef>
                <a:spcPts val="0"/>
              </a:spcBef>
              <a:spcAft>
                <a:spcPts val="0"/>
              </a:spcAft>
              <a:buNone/>
            </a:pPr>
            <a:r>
              <a:rPr lang="en"/>
              <a:t>Issues persist when:</a:t>
            </a:r>
            <a:endParaRPr/>
          </a:p>
          <a:p>
            <a:pPr indent="0" lvl="0" marL="0" rtl="0" algn="l">
              <a:spcBef>
                <a:spcPts val="0"/>
              </a:spcBef>
              <a:spcAft>
                <a:spcPts val="0"/>
              </a:spcAft>
              <a:buNone/>
            </a:pPr>
            <a:r>
              <a:rPr lang="en"/>
              <a:t>here are lots of equations or images as the pdf is formatted differently from a pdf that is mainly text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d6839e664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d6839e664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a:p>
            <a:pPr indent="0" lvl="0" marL="0" rtl="0" algn="l">
              <a:spcBef>
                <a:spcPts val="0"/>
              </a:spcBef>
              <a:spcAft>
                <a:spcPts val="0"/>
              </a:spcAft>
              <a:buNone/>
            </a:pPr>
            <a:r>
              <a:rPr lang="en"/>
              <a:t>As for a Notable to Mention:</a:t>
            </a:r>
            <a:endParaRPr/>
          </a:p>
          <a:p>
            <a:pPr indent="0" lvl="0" marL="0" rtl="0" algn="l">
              <a:spcBef>
                <a:spcPts val="0"/>
              </a:spcBef>
              <a:spcAft>
                <a:spcPts val="0"/>
              </a:spcAft>
              <a:buNone/>
            </a:pPr>
            <a:r>
              <a:rPr lang="en"/>
              <a:t>DocTR: proved to have impressive outputs</a:t>
            </a:r>
            <a:endParaRPr/>
          </a:p>
          <a:p>
            <a:pPr indent="-298450" lvl="0" marL="457200" rtl="0" algn="l">
              <a:spcBef>
                <a:spcPts val="0"/>
              </a:spcBef>
              <a:spcAft>
                <a:spcPts val="0"/>
              </a:spcAft>
              <a:buSzPts val="1100"/>
              <a:buChar char="-"/>
            </a:pPr>
            <a:r>
              <a:rPr lang="en"/>
              <a:t>When parsing a pdf, it had the ability to </a:t>
            </a:r>
            <a:r>
              <a:rPr lang="en"/>
              <a:t>output</a:t>
            </a:r>
            <a:r>
              <a:rPr lang="en"/>
              <a:t> the document with the highlighted text it was able to detect</a:t>
            </a:r>
            <a:endParaRPr/>
          </a:p>
          <a:p>
            <a:pPr indent="-298450" lvl="0" marL="457200" rtl="0" algn="l">
              <a:spcBef>
                <a:spcPts val="0"/>
              </a:spcBef>
              <a:spcAft>
                <a:spcPts val="0"/>
              </a:spcAft>
              <a:buSzPts val="1100"/>
              <a:buChar char="-"/>
            </a:pPr>
            <a:r>
              <a:rPr lang="en"/>
              <a:t>As well as outputting a “copy” of the pdf.</a:t>
            </a:r>
            <a:endParaRPr/>
          </a:p>
          <a:p>
            <a:pPr indent="0" lvl="0" marL="0" rtl="0" algn="l">
              <a:spcBef>
                <a:spcPts val="0"/>
              </a:spcBef>
              <a:spcAft>
                <a:spcPts val="0"/>
              </a:spcAft>
              <a:buNone/>
            </a:pPr>
            <a:r>
              <a:rPr lang="en"/>
              <a:t>If given more time, I believe docTR allows for fonts to be added so it could create the copy of the pdf much clearer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docTR- After following docTR documentation, the results of parsing the pdfs include an output of the file with all the text detected highlighted, as well as the file reprinted as a “copy” of the file.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a65ea8c9a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a65ea8c9a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c732c53f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1c732c53f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1c732c53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1c732c53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c732c53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c732c53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a65ea8c9a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a65ea8c9a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Kushal: before we get start I will like to take a min to thank our TA jesse, and our </a:t>
            </a:r>
            <a:r>
              <a:rPr lang="en"/>
              <a:t>challenge</a:t>
            </a:r>
            <a:r>
              <a:rPr lang="en"/>
              <a:t> advisor, Nick, Antoine, Camilo for helping us through our journey.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a65ea8c9a_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1a65ea8c9a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Ivy</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a65ea8c9a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1a65ea8c9a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b000302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1b000302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This can be seen as pymupdf and llamaparse were our top parsers and out of all the parsers we tested, they had the most documentation, making it easy to implement and also had the most flexibility in what they could parse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Despite how well traditional parsers work, there are multiple open source </a:t>
            </a:r>
            <a:r>
              <a:rPr lang="en"/>
              <a:t>projects</a:t>
            </a:r>
            <a:r>
              <a:rPr lang="en"/>
              <a:t> that are providing large-scale, highly effective tools in the ML field.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1a65ea8c9a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1a65ea8c9a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a65ea8c9a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1a65ea8c9a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Kushal:</a:t>
            </a:r>
            <a:endParaRPr/>
          </a:p>
          <a:p>
            <a:pPr indent="0" lvl="0" marL="0" rtl="0" algn="l">
              <a:spcBef>
                <a:spcPts val="0"/>
              </a:spcBef>
              <a:spcAft>
                <a:spcPts val="0"/>
              </a:spcAft>
              <a:buNone/>
            </a:pPr>
            <a:r>
              <a:rPr lang="en"/>
              <a:t>Find an alternative </a:t>
            </a:r>
            <a:r>
              <a:rPr lang="en"/>
              <a:t>method to access the accuracy of the equations and tables. </a:t>
            </a:r>
            <a:endParaRPr/>
          </a:p>
          <a:p>
            <a:pPr indent="0" lvl="0" marL="0" rtl="0" algn="l">
              <a:spcBef>
                <a:spcPts val="0"/>
              </a:spcBef>
              <a:spcAft>
                <a:spcPts val="0"/>
              </a:spcAft>
              <a:buNone/>
            </a:pPr>
            <a:r>
              <a:rPr lang="en"/>
              <a:t>so, while ideally our degree if accuracy will be 100%, that is not reasonable, so we need to consider the percent of accuracy in parsing while still holding the meaning of the text.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a65ea8c9a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a65ea8c9a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a65ea8c9a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a65ea8c9a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Mohani</a:t>
            </a:r>
            <a:endParaRPr/>
          </a:p>
          <a:p>
            <a:pPr indent="0" lvl="0" marL="0" rtl="0" algn="l">
              <a:lnSpc>
                <a:spcPct val="115000"/>
              </a:lnSpc>
              <a:spcBef>
                <a:spcPts val="1200"/>
              </a:spcBef>
              <a:spcAft>
                <a:spcPts val="0"/>
              </a:spcAft>
              <a:buNone/>
            </a:pPr>
            <a:r>
              <a:rPr lang="en"/>
              <a:t>The general pipeline for LLM generation starts with some text data, which we then turn into a numerical, vector form in order to train our model. However, a lot of text data is stored in the form of PDFs, which are must be parsed into a text form. This creates a bottleneck in our model development process as it is not a simple process</a:t>
            </a:r>
            <a:r>
              <a:rPr lang="en"/>
              <a:t> to turn PDFs into the word form we need to generate word embeddings.</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In order to train llm -&gt; need large amount </a:t>
            </a:r>
            <a:r>
              <a:rPr lang="en"/>
              <a:t>text</a:t>
            </a:r>
            <a:r>
              <a:rPr lang="en"/>
              <a:t> data -&gt; which we’d want to pull from pdfs -&gt; bottle neck bc they need to be parsed since they are not in a pure text format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8130bb3d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8130bb3d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Mohani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a65ea8c9a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1a65ea8c9a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1a65ea8c9a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1a65ea8c9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Vivian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163" y="0"/>
            <a:ext cx="9144003" cy="5143501"/>
          </a:xfrm>
          <a:prstGeom prst="rect">
            <a:avLst/>
          </a:prstGeom>
          <a:noFill/>
          <a:ln>
            <a:noFill/>
          </a:ln>
        </p:spPr>
      </p:pic>
      <p:sp>
        <p:nvSpPr>
          <p:cNvPr id="10" name="Google Shape;10;p2"/>
          <p:cNvSpPr txBox="1"/>
          <p:nvPr>
            <p:ph type="ctrTitle"/>
          </p:nvPr>
        </p:nvSpPr>
        <p:spPr>
          <a:xfrm>
            <a:off x="1730850" y="1503199"/>
            <a:ext cx="5682300" cy="1585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b="0" sz="5000">
                <a:latin typeface="Bai Jamjuree Medium"/>
                <a:ea typeface="Bai Jamjuree Medium"/>
                <a:cs typeface="Bai Jamjuree Medium"/>
                <a:sym typeface="Bai Jamjuree Medium"/>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730775" y="3230788"/>
            <a:ext cx="56823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339300" y="339300"/>
            <a:ext cx="8465400" cy="4464888"/>
            <a:chOff x="339300" y="339300"/>
            <a:chExt cx="8465400" cy="4464888"/>
          </a:xfrm>
        </p:grpSpPr>
        <p:sp>
          <p:nvSpPr>
            <p:cNvPr id="13" name="Google Shape;13;p2"/>
            <p:cNvSpPr/>
            <p:nvPr/>
          </p:nvSpPr>
          <p:spPr>
            <a:xfrm>
              <a:off x="339300"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453025"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pic>
        <p:nvPicPr>
          <p:cNvPr id="95" name="Google Shape;95;p11"/>
          <p:cNvPicPr preferRelativeResize="0"/>
          <p:nvPr/>
        </p:nvPicPr>
        <p:blipFill>
          <a:blip r:embed="rId2">
            <a:alphaModFix amt="60000"/>
          </a:blip>
          <a:stretch>
            <a:fillRect/>
          </a:stretch>
        </p:blipFill>
        <p:spPr>
          <a:xfrm flipH="1" rot="10800000">
            <a:off x="0" y="0"/>
            <a:ext cx="9144003" cy="5143501"/>
          </a:xfrm>
          <a:prstGeom prst="rect">
            <a:avLst/>
          </a:prstGeom>
          <a:noFill/>
          <a:ln>
            <a:noFill/>
          </a:ln>
        </p:spPr>
      </p:pic>
      <p:sp>
        <p:nvSpPr>
          <p:cNvPr id="96" name="Google Shape;96;p11"/>
          <p:cNvSpPr txBox="1"/>
          <p:nvPr>
            <p:ph hasCustomPrompt="1" type="title"/>
          </p:nvPr>
        </p:nvSpPr>
        <p:spPr>
          <a:xfrm>
            <a:off x="1284000" y="1591209"/>
            <a:ext cx="6576000" cy="1061400"/>
          </a:xfrm>
          <a:prstGeom prst="rect">
            <a:avLst/>
          </a:prstGeom>
        </p:spPr>
        <p:txBody>
          <a:bodyPr anchorCtr="0" anchor="t"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7" name="Google Shape;97;p11"/>
          <p:cNvSpPr txBox="1"/>
          <p:nvPr>
            <p:ph idx="1" type="subTitle"/>
          </p:nvPr>
        </p:nvSpPr>
        <p:spPr>
          <a:xfrm>
            <a:off x="1284000" y="283887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 name="Shape 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9" name="Shape 99"/>
        <p:cNvGrpSpPr/>
        <p:nvPr/>
      </p:nvGrpSpPr>
      <p:grpSpPr>
        <a:xfrm>
          <a:off x="0" y="0"/>
          <a:ext cx="0" cy="0"/>
          <a:chOff x="0" y="0"/>
          <a:chExt cx="0" cy="0"/>
        </a:xfrm>
      </p:grpSpPr>
      <p:pic>
        <p:nvPicPr>
          <p:cNvPr id="100" name="Google Shape;100;p13"/>
          <p:cNvPicPr preferRelativeResize="0"/>
          <p:nvPr/>
        </p:nvPicPr>
        <p:blipFill>
          <a:blip r:embed="rId2">
            <a:alphaModFix amt="60000"/>
          </a:blip>
          <a:stretch>
            <a:fillRect/>
          </a:stretch>
        </p:blipFill>
        <p:spPr>
          <a:xfrm>
            <a:off x="0" y="0"/>
            <a:ext cx="9144003" cy="5143501"/>
          </a:xfrm>
          <a:prstGeom prst="rect">
            <a:avLst/>
          </a:prstGeom>
          <a:noFill/>
          <a:ln>
            <a:noFill/>
          </a:ln>
        </p:spPr>
      </p:pic>
      <p:grpSp>
        <p:nvGrpSpPr>
          <p:cNvPr id="101" name="Google Shape;101;p13"/>
          <p:cNvGrpSpPr/>
          <p:nvPr/>
        </p:nvGrpSpPr>
        <p:grpSpPr>
          <a:xfrm rot="-1963143">
            <a:off x="3250834" y="520588"/>
            <a:ext cx="7626093" cy="8060628"/>
            <a:chOff x="96600" y="-74700"/>
            <a:chExt cx="7626375" cy="6816675"/>
          </a:xfrm>
        </p:grpSpPr>
        <p:sp>
          <p:nvSpPr>
            <p:cNvPr id="102" name="Google Shape;102;p13"/>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71525" y="24268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1259500" y="1557083"/>
            <a:ext cx="734700" cy="4503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1" type="subTitle"/>
          </p:nvPr>
        </p:nvSpPr>
        <p:spPr>
          <a:xfrm>
            <a:off x="1994200" y="1557075"/>
            <a:ext cx="2305500" cy="4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ai Jamjuree"/>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2pPr>
            <a:lvl3pPr lvl="2"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3pPr>
            <a:lvl4pPr lvl="3"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4pPr>
            <a:lvl5pPr lvl="4"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5pPr>
            <a:lvl6pPr lvl="5"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6pPr>
            <a:lvl7pPr lvl="6"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7pPr>
            <a:lvl8pPr lvl="7"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8pPr>
            <a:lvl9pPr lvl="8"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9pPr>
          </a:lstStyle>
          <a:p/>
        </p:txBody>
      </p:sp>
      <p:sp>
        <p:nvSpPr>
          <p:cNvPr id="108" name="Google Shape;108;p13"/>
          <p:cNvSpPr txBox="1"/>
          <p:nvPr>
            <p:ph hasCustomPrompt="1" idx="3" type="title"/>
          </p:nvPr>
        </p:nvSpPr>
        <p:spPr>
          <a:xfrm>
            <a:off x="1259500" y="2499008"/>
            <a:ext cx="734700" cy="4503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idx="4" type="subTitle"/>
          </p:nvPr>
        </p:nvSpPr>
        <p:spPr>
          <a:xfrm>
            <a:off x="1994200" y="2499000"/>
            <a:ext cx="2305500" cy="4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ai Jamjuree"/>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2pPr>
            <a:lvl3pPr lvl="2"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3pPr>
            <a:lvl4pPr lvl="3"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4pPr>
            <a:lvl5pPr lvl="4"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5pPr>
            <a:lvl6pPr lvl="5"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6pPr>
            <a:lvl7pPr lvl="6"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7pPr>
            <a:lvl8pPr lvl="7"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8pPr>
            <a:lvl9pPr lvl="8"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9pPr>
          </a:lstStyle>
          <a:p/>
        </p:txBody>
      </p:sp>
      <p:sp>
        <p:nvSpPr>
          <p:cNvPr id="110" name="Google Shape;110;p13"/>
          <p:cNvSpPr txBox="1"/>
          <p:nvPr>
            <p:ph hasCustomPrompt="1" idx="5" type="title"/>
          </p:nvPr>
        </p:nvSpPr>
        <p:spPr>
          <a:xfrm>
            <a:off x="1259500" y="3440933"/>
            <a:ext cx="734700" cy="4503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idx="6" type="subTitle"/>
          </p:nvPr>
        </p:nvSpPr>
        <p:spPr>
          <a:xfrm>
            <a:off x="1994200" y="3440925"/>
            <a:ext cx="2305500" cy="4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ai Jamjuree"/>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2pPr>
            <a:lvl3pPr lvl="2"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3pPr>
            <a:lvl4pPr lvl="3"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4pPr>
            <a:lvl5pPr lvl="4"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5pPr>
            <a:lvl6pPr lvl="5"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6pPr>
            <a:lvl7pPr lvl="6"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7pPr>
            <a:lvl8pPr lvl="7"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8pPr>
            <a:lvl9pPr lvl="8"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9pPr>
          </a:lstStyle>
          <a:p/>
        </p:txBody>
      </p:sp>
      <p:sp>
        <p:nvSpPr>
          <p:cNvPr id="112" name="Google Shape;112;p13"/>
          <p:cNvSpPr txBox="1"/>
          <p:nvPr>
            <p:ph hasCustomPrompt="1" idx="7" type="title"/>
          </p:nvPr>
        </p:nvSpPr>
        <p:spPr>
          <a:xfrm>
            <a:off x="4844300" y="1557083"/>
            <a:ext cx="734700" cy="4503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8" type="subTitle"/>
          </p:nvPr>
        </p:nvSpPr>
        <p:spPr>
          <a:xfrm>
            <a:off x="5579000" y="1557075"/>
            <a:ext cx="2305500" cy="4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ai Jamjuree"/>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2pPr>
            <a:lvl3pPr lvl="2"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3pPr>
            <a:lvl4pPr lvl="3"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4pPr>
            <a:lvl5pPr lvl="4"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5pPr>
            <a:lvl6pPr lvl="5"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6pPr>
            <a:lvl7pPr lvl="6"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7pPr>
            <a:lvl8pPr lvl="7"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8pPr>
            <a:lvl9pPr lvl="8"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9pPr>
          </a:lstStyle>
          <a:p/>
        </p:txBody>
      </p:sp>
      <p:sp>
        <p:nvSpPr>
          <p:cNvPr id="114" name="Google Shape;114;p13"/>
          <p:cNvSpPr txBox="1"/>
          <p:nvPr>
            <p:ph hasCustomPrompt="1" idx="9" type="title"/>
          </p:nvPr>
        </p:nvSpPr>
        <p:spPr>
          <a:xfrm>
            <a:off x="4844300" y="2499008"/>
            <a:ext cx="734700" cy="4503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idx="13" type="subTitle"/>
          </p:nvPr>
        </p:nvSpPr>
        <p:spPr>
          <a:xfrm>
            <a:off x="5579000" y="2499000"/>
            <a:ext cx="2305500" cy="4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ai Jamjuree"/>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2pPr>
            <a:lvl3pPr lvl="2"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3pPr>
            <a:lvl4pPr lvl="3"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4pPr>
            <a:lvl5pPr lvl="4"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5pPr>
            <a:lvl6pPr lvl="5"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6pPr>
            <a:lvl7pPr lvl="6"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7pPr>
            <a:lvl8pPr lvl="7"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8pPr>
            <a:lvl9pPr lvl="8"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9pPr>
          </a:lstStyle>
          <a:p/>
        </p:txBody>
      </p:sp>
      <p:sp>
        <p:nvSpPr>
          <p:cNvPr id="116" name="Google Shape;116;p13"/>
          <p:cNvSpPr txBox="1"/>
          <p:nvPr>
            <p:ph hasCustomPrompt="1" idx="14" type="title"/>
          </p:nvPr>
        </p:nvSpPr>
        <p:spPr>
          <a:xfrm>
            <a:off x="4844300" y="3440933"/>
            <a:ext cx="734700" cy="4503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15" type="subTitle"/>
          </p:nvPr>
        </p:nvSpPr>
        <p:spPr>
          <a:xfrm>
            <a:off x="5579000" y="3440925"/>
            <a:ext cx="2305500" cy="4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ai Jamjuree"/>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2pPr>
            <a:lvl3pPr lvl="2"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3pPr>
            <a:lvl4pPr lvl="3"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4pPr>
            <a:lvl5pPr lvl="4"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5pPr>
            <a:lvl6pPr lvl="5"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6pPr>
            <a:lvl7pPr lvl="6"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7pPr>
            <a:lvl8pPr lvl="7"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8pPr>
            <a:lvl9pPr lvl="8" rtl="0">
              <a:lnSpc>
                <a:spcPct val="100000"/>
              </a:lnSpc>
              <a:spcBef>
                <a:spcPts val="0"/>
              </a:spcBef>
              <a:spcAft>
                <a:spcPts val="0"/>
              </a:spcAft>
              <a:buSzPts val="2000"/>
              <a:buFont typeface="Bai Jamjuree"/>
              <a:buNone/>
              <a:defRPr b="1" sz="2000">
                <a:latin typeface="Bai Jamjuree"/>
                <a:ea typeface="Bai Jamjuree"/>
                <a:cs typeface="Bai Jamjuree"/>
                <a:sym typeface="Bai Jamjure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8" name="Shape 118"/>
        <p:cNvGrpSpPr/>
        <p:nvPr/>
      </p:nvGrpSpPr>
      <p:grpSpPr>
        <a:xfrm>
          <a:off x="0" y="0"/>
          <a:ext cx="0" cy="0"/>
          <a:chOff x="0" y="0"/>
          <a:chExt cx="0" cy="0"/>
        </a:xfrm>
      </p:grpSpPr>
      <p:pic>
        <p:nvPicPr>
          <p:cNvPr id="119" name="Google Shape;119;p14"/>
          <p:cNvPicPr preferRelativeResize="0"/>
          <p:nvPr/>
        </p:nvPicPr>
        <p:blipFill>
          <a:blip r:embed="rId2">
            <a:alphaModFix amt="60000"/>
          </a:blip>
          <a:stretch>
            <a:fillRect/>
          </a:stretch>
        </p:blipFill>
        <p:spPr>
          <a:xfrm rot="10800000">
            <a:off x="0" y="0"/>
            <a:ext cx="9144003" cy="5143501"/>
          </a:xfrm>
          <a:prstGeom prst="rect">
            <a:avLst/>
          </a:prstGeom>
          <a:noFill/>
          <a:ln>
            <a:noFill/>
          </a:ln>
        </p:spPr>
      </p:pic>
      <p:sp>
        <p:nvSpPr>
          <p:cNvPr id="120" name="Google Shape;120;p14"/>
          <p:cNvSpPr txBox="1"/>
          <p:nvPr>
            <p:ph type="title"/>
          </p:nvPr>
        </p:nvSpPr>
        <p:spPr>
          <a:xfrm>
            <a:off x="1458150" y="2952338"/>
            <a:ext cx="6227700" cy="66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1" name="Google Shape;121;p14"/>
          <p:cNvSpPr txBox="1"/>
          <p:nvPr>
            <p:ph idx="1" type="subTitle"/>
          </p:nvPr>
        </p:nvSpPr>
        <p:spPr>
          <a:xfrm>
            <a:off x="1458150" y="1528463"/>
            <a:ext cx="6227700" cy="1423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22" name="Google Shape;122;p14"/>
          <p:cNvGrpSpPr/>
          <p:nvPr/>
        </p:nvGrpSpPr>
        <p:grpSpPr>
          <a:xfrm>
            <a:off x="339300" y="339300"/>
            <a:ext cx="8465400" cy="4464888"/>
            <a:chOff x="339300" y="339300"/>
            <a:chExt cx="8465400" cy="4464888"/>
          </a:xfrm>
        </p:grpSpPr>
        <p:sp>
          <p:nvSpPr>
            <p:cNvPr id="123" name="Google Shape;123;p14"/>
            <p:cNvSpPr/>
            <p:nvPr/>
          </p:nvSpPr>
          <p:spPr>
            <a:xfrm flipH="1">
              <a:off x="5404275"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flipH="1">
              <a:off x="339300"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5" name="Shape 125"/>
        <p:cNvGrpSpPr/>
        <p:nvPr/>
      </p:nvGrpSpPr>
      <p:grpSpPr>
        <a:xfrm>
          <a:off x="0" y="0"/>
          <a:ext cx="0" cy="0"/>
          <a:chOff x="0" y="0"/>
          <a:chExt cx="0" cy="0"/>
        </a:xfrm>
      </p:grpSpPr>
      <p:pic>
        <p:nvPicPr>
          <p:cNvPr id="126" name="Google Shape;126;p15"/>
          <p:cNvPicPr preferRelativeResize="0"/>
          <p:nvPr/>
        </p:nvPicPr>
        <p:blipFill>
          <a:blip r:embed="rId2">
            <a:alphaModFix amt="60000"/>
          </a:blip>
          <a:stretch>
            <a:fillRect/>
          </a:stretch>
        </p:blipFill>
        <p:spPr>
          <a:xfrm rot="10800000">
            <a:off x="163" y="0"/>
            <a:ext cx="9144003" cy="5143501"/>
          </a:xfrm>
          <a:prstGeom prst="rect">
            <a:avLst/>
          </a:prstGeom>
          <a:noFill/>
          <a:ln>
            <a:noFill/>
          </a:ln>
        </p:spPr>
      </p:pic>
      <p:grpSp>
        <p:nvGrpSpPr>
          <p:cNvPr id="127" name="Google Shape;127;p15"/>
          <p:cNvGrpSpPr/>
          <p:nvPr/>
        </p:nvGrpSpPr>
        <p:grpSpPr>
          <a:xfrm rot="6707846">
            <a:off x="-3117185" y="-50565"/>
            <a:ext cx="5913829" cy="4082834"/>
            <a:chOff x="-971591" y="-1742433"/>
            <a:chExt cx="11057198" cy="7633753"/>
          </a:xfrm>
        </p:grpSpPr>
        <p:sp>
          <p:nvSpPr>
            <p:cNvPr id="128" name="Google Shape;128;p15"/>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5"/>
          <p:cNvSpPr txBox="1"/>
          <p:nvPr>
            <p:ph idx="1" type="subTitle"/>
          </p:nvPr>
        </p:nvSpPr>
        <p:spPr>
          <a:xfrm flipH="1">
            <a:off x="721225" y="1631500"/>
            <a:ext cx="2518800" cy="11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15"/>
          <p:cNvSpPr txBox="1"/>
          <p:nvPr>
            <p:ph type="title"/>
          </p:nvPr>
        </p:nvSpPr>
        <p:spPr>
          <a:xfrm flipH="1">
            <a:off x="721225" y="535000"/>
            <a:ext cx="2518800" cy="1012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 name="Google Shape;146;p15"/>
          <p:cNvSpPr/>
          <p:nvPr>
            <p:ph idx="2" type="pic"/>
          </p:nvPr>
        </p:nvSpPr>
        <p:spPr>
          <a:xfrm>
            <a:off x="5586075" y="-3200"/>
            <a:ext cx="3558000" cy="5143500"/>
          </a:xfrm>
          <a:prstGeom prst="rect">
            <a:avLst/>
          </a:prstGeom>
          <a:noFill/>
          <a:ln cap="flat" cmpd="sng" w="9525">
            <a:solidFill>
              <a:schemeClr val="dk1"/>
            </a:solidFill>
            <a:prstDash val="solid"/>
            <a:miter lim="8000"/>
            <a:headEnd len="sm" w="sm" type="none"/>
            <a:tailEnd len="sm" w="sm" type="none"/>
          </a:ln>
        </p:spPr>
      </p:sp>
      <p:sp>
        <p:nvSpPr>
          <p:cNvPr id="147" name="Google Shape;147;p15"/>
          <p:cNvSpPr/>
          <p:nvPr>
            <p:ph idx="3" type="pic"/>
          </p:nvPr>
        </p:nvSpPr>
        <p:spPr>
          <a:xfrm>
            <a:off x="-6100" y="2969775"/>
            <a:ext cx="5453700" cy="2170500"/>
          </a:xfrm>
          <a:prstGeom prst="rect">
            <a:avLst/>
          </a:prstGeom>
          <a:noFill/>
          <a:ln cap="flat" cmpd="sng" w="9525">
            <a:solidFill>
              <a:schemeClr val="dk1"/>
            </a:solidFill>
            <a:prstDash val="solid"/>
            <a:miter lim="8000"/>
            <a:headEnd len="sm" w="sm" type="none"/>
            <a:tailEnd len="sm" w="sm" type="none"/>
          </a:ln>
        </p:spPr>
      </p:sp>
      <p:sp>
        <p:nvSpPr>
          <p:cNvPr id="148" name="Google Shape;148;p15"/>
          <p:cNvSpPr/>
          <p:nvPr>
            <p:ph idx="4" type="pic"/>
          </p:nvPr>
        </p:nvSpPr>
        <p:spPr>
          <a:xfrm>
            <a:off x="3378501" y="-3200"/>
            <a:ext cx="2069100" cy="2810700"/>
          </a:xfrm>
          <a:prstGeom prst="rect">
            <a:avLst/>
          </a:prstGeom>
          <a:noFill/>
          <a:ln cap="flat" cmpd="sng" w="9525">
            <a:solidFill>
              <a:schemeClr val="dk1"/>
            </a:solidFill>
            <a:prstDash val="solid"/>
            <a:miter lim="8000"/>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49" name="Shape 149"/>
        <p:cNvGrpSpPr/>
        <p:nvPr/>
      </p:nvGrpSpPr>
      <p:grpSpPr>
        <a:xfrm>
          <a:off x="0" y="0"/>
          <a:ext cx="0" cy="0"/>
          <a:chOff x="0" y="0"/>
          <a:chExt cx="0" cy="0"/>
        </a:xfrm>
      </p:grpSpPr>
      <p:pic>
        <p:nvPicPr>
          <p:cNvPr id="150" name="Google Shape;150;p16"/>
          <p:cNvPicPr preferRelativeResize="0"/>
          <p:nvPr/>
        </p:nvPicPr>
        <p:blipFill>
          <a:blip r:embed="rId2">
            <a:alphaModFix amt="60000"/>
          </a:blip>
          <a:stretch>
            <a:fillRect/>
          </a:stretch>
        </p:blipFill>
        <p:spPr>
          <a:xfrm>
            <a:off x="163" y="0"/>
            <a:ext cx="9144003" cy="5143501"/>
          </a:xfrm>
          <a:prstGeom prst="rect">
            <a:avLst/>
          </a:prstGeom>
          <a:noFill/>
          <a:ln>
            <a:noFill/>
          </a:ln>
        </p:spPr>
      </p:pic>
      <p:sp>
        <p:nvSpPr>
          <p:cNvPr id="151" name="Google Shape;15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52" name="Google Shape;152;p16"/>
          <p:cNvSpPr txBox="1"/>
          <p:nvPr>
            <p:ph idx="1" type="body"/>
          </p:nvPr>
        </p:nvSpPr>
        <p:spPr>
          <a:xfrm>
            <a:off x="720000" y="1152475"/>
            <a:ext cx="37926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153" name="Google Shape;153;p16"/>
          <p:cNvSpPr txBox="1"/>
          <p:nvPr>
            <p:ph idx="2" type="body"/>
          </p:nvPr>
        </p:nvSpPr>
        <p:spPr>
          <a:xfrm>
            <a:off x="4631304" y="1152475"/>
            <a:ext cx="37926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100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154" name="Google Shape;154;p16"/>
          <p:cNvGrpSpPr/>
          <p:nvPr/>
        </p:nvGrpSpPr>
        <p:grpSpPr>
          <a:xfrm>
            <a:off x="339300" y="339300"/>
            <a:ext cx="8465400" cy="4464888"/>
            <a:chOff x="339300" y="339300"/>
            <a:chExt cx="8465400" cy="4464888"/>
          </a:xfrm>
        </p:grpSpPr>
        <p:sp>
          <p:nvSpPr>
            <p:cNvPr id="155" name="Google Shape;155;p16"/>
            <p:cNvSpPr/>
            <p:nvPr/>
          </p:nvSpPr>
          <p:spPr>
            <a:xfrm>
              <a:off x="339300"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4453025"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7" name="Shape 157"/>
        <p:cNvGrpSpPr/>
        <p:nvPr/>
      </p:nvGrpSpPr>
      <p:grpSpPr>
        <a:xfrm>
          <a:off x="0" y="0"/>
          <a:ext cx="0" cy="0"/>
          <a:chOff x="0" y="0"/>
          <a:chExt cx="0" cy="0"/>
        </a:xfrm>
      </p:grpSpPr>
      <p:pic>
        <p:nvPicPr>
          <p:cNvPr id="158" name="Google Shape;158;p17"/>
          <p:cNvPicPr preferRelativeResize="0"/>
          <p:nvPr/>
        </p:nvPicPr>
        <p:blipFill>
          <a:blip r:embed="rId2">
            <a:alphaModFix amt="60000"/>
          </a:blip>
          <a:stretch>
            <a:fillRect/>
          </a:stretch>
        </p:blipFill>
        <p:spPr>
          <a:xfrm flipH="1" rot="10800000">
            <a:off x="0" y="0"/>
            <a:ext cx="9144003" cy="5143501"/>
          </a:xfrm>
          <a:prstGeom prst="rect">
            <a:avLst/>
          </a:prstGeom>
          <a:noFill/>
          <a:ln>
            <a:noFill/>
          </a:ln>
        </p:spPr>
      </p:pic>
      <p:grpSp>
        <p:nvGrpSpPr>
          <p:cNvPr id="159" name="Google Shape;159;p17"/>
          <p:cNvGrpSpPr/>
          <p:nvPr/>
        </p:nvGrpSpPr>
        <p:grpSpPr>
          <a:xfrm rot="4072819">
            <a:off x="5709155" y="-1975565"/>
            <a:ext cx="5914125" cy="4083039"/>
            <a:chOff x="-971591" y="-1742433"/>
            <a:chExt cx="11057198" cy="7633753"/>
          </a:xfrm>
        </p:grpSpPr>
        <p:sp>
          <p:nvSpPr>
            <p:cNvPr id="160" name="Google Shape;160;p17"/>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7"/>
          <p:cNvSpPr txBox="1"/>
          <p:nvPr>
            <p:ph idx="1" type="subTitle"/>
          </p:nvPr>
        </p:nvSpPr>
        <p:spPr>
          <a:xfrm>
            <a:off x="724925" y="2331720"/>
            <a:ext cx="2461800" cy="423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8" name="Google Shape;178;p17"/>
          <p:cNvSpPr txBox="1"/>
          <p:nvPr>
            <p:ph idx="2" type="subTitle"/>
          </p:nvPr>
        </p:nvSpPr>
        <p:spPr>
          <a:xfrm>
            <a:off x="724925" y="2651760"/>
            <a:ext cx="2461800" cy="18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7"/>
          <p:cNvSpPr txBox="1"/>
          <p:nvPr>
            <p:ph idx="3" type="subTitle"/>
          </p:nvPr>
        </p:nvSpPr>
        <p:spPr>
          <a:xfrm>
            <a:off x="3346075" y="2651750"/>
            <a:ext cx="2461800" cy="18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17"/>
          <p:cNvSpPr txBox="1"/>
          <p:nvPr>
            <p:ph idx="4" type="subTitle"/>
          </p:nvPr>
        </p:nvSpPr>
        <p:spPr>
          <a:xfrm>
            <a:off x="5967195" y="2651760"/>
            <a:ext cx="2461800" cy="18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17"/>
          <p:cNvSpPr txBox="1"/>
          <p:nvPr>
            <p:ph idx="5" type="subTitle"/>
          </p:nvPr>
        </p:nvSpPr>
        <p:spPr>
          <a:xfrm>
            <a:off x="3346073" y="2331720"/>
            <a:ext cx="2461800" cy="423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2" name="Google Shape;182;p17"/>
          <p:cNvSpPr txBox="1"/>
          <p:nvPr>
            <p:ph idx="6" type="subTitle"/>
          </p:nvPr>
        </p:nvSpPr>
        <p:spPr>
          <a:xfrm>
            <a:off x="5967198" y="2331720"/>
            <a:ext cx="2461800" cy="423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3" name="Shape 183"/>
        <p:cNvGrpSpPr/>
        <p:nvPr/>
      </p:nvGrpSpPr>
      <p:grpSpPr>
        <a:xfrm>
          <a:off x="0" y="0"/>
          <a:ext cx="0" cy="0"/>
          <a:chOff x="0" y="0"/>
          <a:chExt cx="0" cy="0"/>
        </a:xfrm>
      </p:grpSpPr>
      <p:pic>
        <p:nvPicPr>
          <p:cNvPr id="184" name="Google Shape;184;p18"/>
          <p:cNvPicPr preferRelativeResize="0"/>
          <p:nvPr/>
        </p:nvPicPr>
        <p:blipFill>
          <a:blip r:embed="rId2">
            <a:alphaModFix amt="60000"/>
          </a:blip>
          <a:stretch>
            <a:fillRect/>
          </a:stretch>
        </p:blipFill>
        <p:spPr>
          <a:xfrm flipH="1">
            <a:off x="163" y="0"/>
            <a:ext cx="9144003" cy="5143501"/>
          </a:xfrm>
          <a:prstGeom prst="rect">
            <a:avLst/>
          </a:prstGeom>
          <a:noFill/>
          <a:ln>
            <a:noFill/>
          </a:ln>
        </p:spPr>
      </p:pic>
      <p:grpSp>
        <p:nvGrpSpPr>
          <p:cNvPr id="185" name="Google Shape;185;p18"/>
          <p:cNvGrpSpPr/>
          <p:nvPr/>
        </p:nvGrpSpPr>
        <p:grpSpPr>
          <a:xfrm rot="-1963143">
            <a:off x="3327034" y="215788"/>
            <a:ext cx="7626093" cy="8060628"/>
            <a:chOff x="96600" y="-74700"/>
            <a:chExt cx="7626375" cy="6816675"/>
          </a:xfrm>
        </p:grpSpPr>
        <p:sp>
          <p:nvSpPr>
            <p:cNvPr id="186" name="Google Shape;186;p18"/>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771525" y="24268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18"/>
          <p:cNvSpPr txBox="1"/>
          <p:nvPr>
            <p:ph idx="1" type="subTitle"/>
          </p:nvPr>
        </p:nvSpPr>
        <p:spPr>
          <a:xfrm>
            <a:off x="2258450" y="1608450"/>
            <a:ext cx="5340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1" name="Google Shape;191;p18"/>
          <p:cNvSpPr txBox="1"/>
          <p:nvPr>
            <p:ph idx="2" type="subTitle"/>
          </p:nvPr>
        </p:nvSpPr>
        <p:spPr>
          <a:xfrm>
            <a:off x="2258450" y="2828150"/>
            <a:ext cx="5340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2" name="Google Shape;192;p18"/>
          <p:cNvSpPr txBox="1"/>
          <p:nvPr>
            <p:ph idx="3" type="subTitle"/>
          </p:nvPr>
        </p:nvSpPr>
        <p:spPr>
          <a:xfrm>
            <a:off x="2258450" y="4047850"/>
            <a:ext cx="5340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ai Jamjuree Medium"/>
                <a:ea typeface="Bai Jamjuree Medium"/>
                <a:cs typeface="Bai Jamjuree Medium"/>
                <a:sym typeface="Bai Jamjuree Medium"/>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3" name="Google Shape;193;p18"/>
          <p:cNvSpPr txBox="1"/>
          <p:nvPr>
            <p:ph idx="4" type="subTitle"/>
          </p:nvPr>
        </p:nvSpPr>
        <p:spPr>
          <a:xfrm>
            <a:off x="2258453" y="123950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18"/>
          <p:cNvSpPr txBox="1"/>
          <p:nvPr>
            <p:ph idx="5" type="subTitle"/>
          </p:nvPr>
        </p:nvSpPr>
        <p:spPr>
          <a:xfrm>
            <a:off x="2258453" y="2459205"/>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8"/>
          <p:cNvSpPr txBox="1"/>
          <p:nvPr>
            <p:ph idx="6" type="subTitle"/>
          </p:nvPr>
        </p:nvSpPr>
        <p:spPr>
          <a:xfrm>
            <a:off x="2258453" y="367891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6" name="Google Shape;196;p18"/>
          <p:cNvGrpSpPr/>
          <p:nvPr/>
        </p:nvGrpSpPr>
        <p:grpSpPr>
          <a:xfrm>
            <a:off x="339300" y="339300"/>
            <a:ext cx="8465400" cy="4464888"/>
            <a:chOff x="339300" y="339300"/>
            <a:chExt cx="8465400" cy="4464888"/>
          </a:xfrm>
        </p:grpSpPr>
        <p:sp>
          <p:nvSpPr>
            <p:cNvPr id="197" name="Google Shape;197;p18"/>
            <p:cNvSpPr/>
            <p:nvPr/>
          </p:nvSpPr>
          <p:spPr>
            <a:xfrm flipH="1">
              <a:off x="5404275"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flipH="1">
              <a:off x="339300"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9" name="Shape 199"/>
        <p:cNvGrpSpPr/>
        <p:nvPr/>
      </p:nvGrpSpPr>
      <p:grpSpPr>
        <a:xfrm>
          <a:off x="0" y="0"/>
          <a:ext cx="0" cy="0"/>
          <a:chOff x="0" y="0"/>
          <a:chExt cx="0" cy="0"/>
        </a:xfrm>
      </p:grpSpPr>
      <p:pic>
        <p:nvPicPr>
          <p:cNvPr id="200" name="Google Shape;200;p19"/>
          <p:cNvPicPr preferRelativeResize="0"/>
          <p:nvPr/>
        </p:nvPicPr>
        <p:blipFill>
          <a:blip r:embed="rId2">
            <a:alphaModFix amt="60000"/>
          </a:blip>
          <a:stretch>
            <a:fillRect/>
          </a:stretch>
        </p:blipFill>
        <p:spPr>
          <a:xfrm>
            <a:off x="0" y="0"/>
            <a:ext cx="9144003" cy="5143501"/>
          </a:xfrm>
          <a:prstGeom prst="rect">
            <a:avLst/>
          </a:prstGeom>
          <a:noFill/>
          <a:ln>
            <a:noFill/>
          </a:ln>
        </p:spPr>
      </p:pic>
      <p:grpSp>
        <p:nvGrpSpPr>
          <p:cNvPr id="201" name="Google Shape;201;p19"/>
          <p:cNvGrpSpPr/>
          <p:nvPr/>
        </p:nvGrpSpPr>
        <p:grpSpPr>
          <a:xfrm flipH="1" rot="-5400000">
            <a:off x="5913026" y="1916910"/>
            <a:ext cx="5914495" cy="4083294"/>
            <a:chOff x="-971591" y="-1742433"/>
            <a:chExt cx="11057198" cy="7633753"/>
          </a:xfrm>
        </p:grpSpPr>
        <p:sp>
          <p:nvSpPr>
            <p:cNvPr id="202" name="Google Shape;202;p19"/>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 name="Google Shape;219;p19"/>
          <p:cNvSpPr txBox="1"/>
          <p:nvPr>
            <p:ph idx="1" type="subTitle"/>
          </p:nvPr>
        </p:nvSpPr>
        <p:spPr>
          <a:xfrm>
            <a:off x="720000" y="1362456"/>
            <a:ext cx="3353400" cy="539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20" name="Google Shape;220;p19"/>
          <p:cNvSpPr txBox="1"/>
          <p:nvPr>
            <p:ph idx="2" type="subTitle"/>
          </p:nvPr>
        </p:nvSpPr>
        <p:spPr>
          <a:xfrm>
            <a:off x="720000" y="1804379"/>
            <a:ext cx="3353400" cy="941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p19"/>
          <p:cNvSpPr txBox="1"/>
          <p:nvPr>
            <p:ph idx="3" type="subTitle"/>
          </p:nvPr>
        </p:nvSpPr>
        <p:spPr>
          <a:xfrm>
            <a:off x="5070675" y="1804379"/>
            <a:ext cx="3353400" cy="941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19"/>
          <p:cNvSpPr txBox="1"/>
          <p:nvPr>
            <p:ph idx="4" type="subTitle"/>
          </p:nvPr>
        </p:nvSpPr>
        <p:spPr>
          <a:xfrm>
            <a:off x="720000" y="3429000"/>
            <a:ext cx="3353400" cy="941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19"/>
          <p:cNvSpPr txBox="1"/>
          <p:nvPr>
            <p:ph idx="5" type="subTitle"/>
          </p:nvPr>
        </p:nvSpPr>
        <p:spPr>
          <a:xfrm>
            <a:off x="5070675" y="3429000"/>
            <a:ext cx="3353400" cy="941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19"/>
          <p:cNvSpPr txBox="1"/>
          <p:nvPr>
            <p:ph idx="6" type="subTitle"/>
          </p:nvPr>
        </p:nvSpPr>
        <p:spPr>
          <a:xfrm>
            <a:off x="720000" y="2987040"/>
            <a:ext cx="3353400" cy="539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25" name="Google Shape;225;p19"/>
          <p:cNvSpPr txBox="1"/>
          <p:nvPr>
            <p:ph idx="7" type="subTitle"/>
          </p:nvPr>
        </p:nvSpPr>
        <p:spPr>
          <a:xfrm>
            <a:off x="5070675" y="1362456"/>
            <a:ext cx="3353400" cy="539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26" name="Google Shape;226;p19"/>
          <p:cNvSpPr txBox="1"/>
          <p:nvPr>
            <p:ph idx="8" type="subTitle"/>
          </p:nvPr>
        </p:nvSpPr>
        <p:spPr>
          <a:xfrm>
            <a:off x="5070675" y="2987040"/>
            <a:ext cx="3353400" cy="539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7" name="Shape 227"/>
        <p:cNvGrpSpPr/>
        <p:nvPr/>
      </p:nvGrpSpPr>
      <p:grpSpPr>
        <a:xfrm>
          <a:off x="0" y="0"/>
          <a:ext cx="0" cy="0"/>
          <a:chOff x="0" y="0"/>
          <a:chExt cx="0" cy="0"/>
        </a:xfrm>
      </p:grpSpPr>
      <p:pic>
        <p:nvPicPr>
          <p:cNvPr id="228" name="Google Shape;228;p20"/>
          <p:cNvPicPr preferRelativeResize="0"/>
          <p:nvPr/>
        </p:nvPicPr>
        <p:blipFill>
          <a:blip r:embed="rId2">
            <a:alphaModFix amt="60000"/>
          </a:blip>
          <a:stretch>
            <a:fillRect/>
          </a:stretch>
        </p:blipFill>
        <p:spPr>
          <a:xfrm rot="10800000">
            <a:off x="163" y="0"/>
            <a:ext cx="9144003" cy="5143501"/>
          </a:xfrm>
          <a:prstGeom prst="rect">
            <a:avLst/>
          </a:prstGeom>
          <a:noFill/>
          <a:ln>
            <a:noFill/>
          </a:ln>
        </p:spPr>
      </p:pic>
      <p:grpSp>
        <p:nvGrpSpPr>
          <p:cNvPr id="229" name="Google Shape;229;p20"/>
          <p:cNvGrpSpPr/>
          <p:nvPr/>
        </p:nvGrpSpPr>
        <p:grpSpPr>
          <a:xfrm rot="-1963143">
            <a:off x="3708034" y="520588"/>
            <a:ext cx="7626093" cy="8060628"/>
            <a:chOff x="96600" y="-74700"/>
            <a:chExt cx="7626375" cy="6816675"/>
          </a:xfrm>
        </p:grpSpPr>
        <p:sp>
          <p:nvSpPr>
            <p:cNvPr id="230" name="Google Shape;230;p20"/>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771525" y="24268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4" name="Google Shape;234;p20"/>
          <p:cNvSpPr txBox="1"/>
          <p:nvPr>
            <p:ph idx="1" type="subTitle"/>
          </p:nvPr>
        </p:nvSpPr>
        <p:spPr>
          <a:xfrm>
            <a:off x="747475" y="1811513"/>
            <a:ext cx="23442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20"/>
          <p:cNvSpPr txBox="1"/>
          <p:nvPr>
            <p:ph idx="2" type="subTitle"/>
          </p:nvPr>
        </p:nvSpPr>
        <p:spPr>
          <a:xfrm>
            <a:off x="3399594" y="1811513"/>
            <a:ext cx="23442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20"/>
          <p:cNvSpPr txBox="1"/>
          <p:nvPr>
            <p:ph idx="3" type="subTitle"/>
          </p:nvPr>
        </p:nvSpPr>
        <p:spPr>
          <a:xfrm>
            <a:off x="6051713" y="1811513"/>
            <a:ext cx="23448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20"/>
          <p:cNvSpPr txBox="1"/>
          <p:nvPr>
            <p:ph idx="4" type="subTitle"/>
          </p:nvPr>
        </p:nvSpPr>
        <p:spPr>
          <a:xfrm>
            <a:off x="747475" y="3430292"/>
            <a:ext cx="23442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20"/>
          <p:cNvSpPr txBox="1"/>
          <p:nvPr>
            <p:ph idx="5" type="subTitle"/>
          </p:nvPr>
        </p:nvSpPr>
        <p:spPr>
          <a:xfrm>
            <a:off x="3399594" y="3430292"/>
            <a:ext cx="23442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20"/>
          <p:cNvSpPr txBox="1"/>
          <p:nvPr>
            <p:ph idx="6" type="subTitle"/>
          </p:nvPr>
        </p:nvSpPr>
        <p:spPr>
          <a:xfrm>
            <a:off x="6051713" y="3430292"/>
            <a:ext cx="23448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20"/>
          <p:cNvSpPr txBox="1"/>
          <p:nvPr>
            <p:ph idx="7" type="subTitle"/>
          </p:nvPr>
        </p:nvSpPr>
        <p:spPr>
          <a:xfrm>
            <a:off x="747593" y="1365141"/>
            <a:ext cx="23442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41" name="Google Shape;241;p20"/>
          <p:cNvSpPr txBox="1"/>
          <p:nvPr>
            <p:ph idx="8" type="subTitle"/>
          </p:nvPr>
        </p:nvSpPr>
        <p:spPr>
          <a:xfrm>
            <a:off x="3399594" y="1365141"/>
            <a:ext cx="23442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42" name="Google Shape;242;p20"/>
          <p:cNvSpPr txBox="1"/>
          <p:nvPr>
            <p:ph idx="9" type="subTitle"/>
          </p:nvPr>
        </p:nvSpPr>
        <p:spPr>
          <a:xfrm>
            <a:off x="6051713" y="1365141"/>
            <a:ext cx="2344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43" name="Google Shape;243;p20"/>
          <p:cNvSpPr txBox="1"/>
          <p:nvPr>
            <p:ph idx="13" type="subTitle"/>
          </p:nvPr>
        </p:nvSpPr>
        <p:spPr>
          <a:xfrm>
            <a:off x="747475" y="2985541"/>
            <a:ext cx="23442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44" name="Google Shape;244;p20"/>
          <p:cNvSpPr txBox="1"/>
          <p:nvPr>
            <p:ph idx="14" type="subTitle"/>
          </p:nvPr>
        </p:nvSpPr>
        <p:spPr>
          <a:xfrm>
            <a:off x="3399737" y="2985541"/>
            <a:ext cx="23442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245" name="Google Shape;245;p20"/>
          <p:cNvSpPr txBox="1"/>
          <p:nvPr>
            <p:ph idx="15" type="subTitle"/>
          </p:nvPr>
        </p:nvSpPr>
        <p:spPr>
          <a:xfrm>
            <a:off x="6051999" y="2985541"/>
            <a:ext cx="23442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grpSp>
        <p:nvGrpSpPr>
          <p:cNvPr id="246" name="Google Shape;246;p20"/>
          <p:cNvGrpSpPr/>
          <p:nvPr/>
        </p:nvGrpSpPr>
        <p:grpSpPr>
          <a:xfrm>
            <a:off x="339300" y="339300"/>
            <a:ext cx="8465400" cy="4464888"/>
            <a:chOff x="339300" y="339300"/>
            <a:chExt cx="8465400" cy="4464888"/>
          </a:xfrm>
        </p:grpSpPr>
        <p:sp>
          <p:nvSpPr>
            <p:cNvPr id="247" name="Google Shape;247;p20"/>
            <p:cNvSpPr/>
            <p:nvPr/>
          </p:nvSpPr>
          <p:spPr>
            <a:xfrm>
              <a:off x="339300"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4453025"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60000"/>
          </a:blip>
          <a:stretch>
            <a:fillRect/>
          </a:stretch>
        </p:blipFill>
        <p:spPr>
          <a:xfrm flipH="1" rot="10800000">
            <a:off x="163" y="0"/>
            <a:ext cx="9144003" cy="5143501"/>
          </a:xfrm>
          <a:prstGeom prst="rect">
            <a:avLst/>
          </a:prstGeom>
          <a:noFill/>
          <a:ln>
            <a:noFill/>
          </a:ln>
        </p:spPr>
      </p:pic>
      <p:sp>
        <p:nvSpPr>
          <p:cNvPr id="17" name="Google Shape;17;p3"/>
          <p:cNvSpPr txBox="1"/>
          <p:nvPr>
            <p:ph type="title"/>
          </p:nvPr>
        </p:nvSpPr>
        <p:spPr>
          <a:xfrm>
            <a:off x="1574575" y="2571750"/>
            <a:ext cx="59949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8" name="Google Shape;18;p3"/>
          <p:cNvSpPr txBox="1"/>
          <p:nvPr>
            <p:ph hasCustomPrompt="1" idx="2" type="title"/>
          </p:nvPr>
        </p:nvSpPr>
        <p:spPr>
          <a:xfrm>
            <a:off x="3856175" y="1729950"/>
            <a:ext cx="1431900" cy="8418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19" name="Google Shape;19;p3"/>
          <p:cNvGrpSpPr/>
          <p:nvPr/>
        </p:nvGrpSpPr>
        <p:grpSpPr>
          <a:xfrm>
            <a:off x="339300" y="339300"/>
            <a:ext cx="8465400" cy="4464888"/>
            <a:chOff x="339300" y="339300"/>
            <a:chExt cx="8465400" cy="4464888"/>
          </a:xfrm>
        </p:grpSpPr>
        <p:sp>
          <p:nvSpPr>
            <p:cNvPr id="20" name="Google Shape;20;p3"/>
            <p:cNvSpPr/>
            <p:nvPr/>
          </p:nvSpPr>
          <p:spPr>
            <a:xfrm rot="10800000">
              <a:off x="5404275" y="4256913"/>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0800000">
              <a:off x="339300" y="339300"/>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49" name="Shape 249"/>
        <p:cNvGrpSpPr/>
        <p:nvPr/>
      </p:nvGrpSpPr>
      <p:grpSpPr>
        <a:xfrm>
          <a:off x="0" y="0"/>
          <a:ext cx="0" cy="0"/>
          <a:chOff x="0" y="0"/>
          <a:chExt cx="0" cy="0"/>
        </a:xfrm>
      </p:grpSpPr>
      <p:pic>
        <p:nvPicPr>
          <p:cNvPr id="250" name="Google Shape;250;p21"/>
          <p:cNvPicPr preferRelativeResize="0"/>
          <p:nvPr/>
        </p:nvPicPr>
        <p:blipFill>
          <a:blip r:embed="rId2">
            <a:alphaModFix amt="60000"/>
          </a:blip>
          <a:stretch>
            <a:fillRect/>
          </a:stretch>
        </p:blipFill>
        <p:spPr>
          <a:xfrm flipH="1" rot="10800000">
            <a:off x="0" y="0"/>
            <a:ext cx="9144003" cy="5143501"/>
          </a:xfrm>
          <a:prstGeom prst="rect">
            <a:avLst/>
          </a:prstGeom>
          <a:noFill/>
          <a:ln>
            <a:noFill/>
          </a:ln>
        </p:spPr>
      </p:pic>
      <p:grpSp>
        <p:nvGrpSpPr>
          <p:cNvPr id="251" name="Google Shape;251;p21"/>
          <p:cNvGrpSpPr/>
          <p:nvPr/>
        </p:nvGrpSpPr>
        <p:grpSpPr>
          <a:xfrm rot="4810282">
            <a:off x="-2955716" y="2109845"/>
            <a:ext cx="5913944" cy="4082914"/>
            <a:chOff x="-971591" y="-1742433"/>
            <a:chExt cx="11057198" cy="7633753"/>
          </a:xfrm>
        </p:grpSpPr>
        <p:sp>
          <p:nvSpPr>
            <p:cNvPr id="252" name="Google Shape;252;p21"/>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69" name="Shape 269"/>
        <p:cNvGrpSpPr/>
        <p:nvPr/>
      </p:nvGrpSpPr>
      <p:grpSpPr>
        <a:xfrm>
          <a:off x="0" y="0"/>
          <a:ext cx="0" cy="0"/>
          <a:chOff x="0" y="0"/>
          <a:chExt cx="0" cy="0"/>
        </a:xfrm>
      </p:grpSpPr>
      <p:pic>
        <p:nvPicPr>
          <p:cNvPr id="270" name="Google Shape;270;p22"/>
          <p:cNvPicPr preferRelativeResize="0"/>
          <p:nvPr/>
        </p:nvPicPr>
        <p:blipFill>
          <a:blip r:embed="rId2">
            <a:alphaModFix amt="60000"/>
          </a:blip>
          <a:stretch>
            <a:fillRect/>
          </a:stretch>
        </p:blipFill>
        <p:spPr>
          <a:xfrm flipH="1" rot="10800000">
            <a:off x="163" y="0"/>
            <a:ext cx="9144003" cy="5143501"/>
          </a:xfrm>
          <a:prstGeom prst="rect">
            <a:avLst/>
          </a:prstGeom>
          <a:noFill/>
          <a:ln>
            <a:noFill/>
          </a:ln>
        </p:spPr>
      </p:pic>
      <p:grpSp>
        <p:nvGrpSpPr>
          <p:cNvPr id="271" name="Google Shape;271;p22"/>
          <p:cNvGrpSpPr/>
          <p:nvPr/>
        </p:nvGrpSpPr>
        <p:grpSpPr>
          <a:xfrm rot="-7432278">
            <a:off x="6137188" y="-1127149"/>
            <a:ext cx="5914189" cy="4083083"/>
            <a:chOff x="-971591" y="-1742433"/>
            <a:chExt cx="11057198" cy="7633753"/>
          </a:xfrm>
        </p:grpSpPr>
        <p:sp>
          <p:nvSpPr>
            <p:cNvPr id="272" name="Google Shape;272;p22"/>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9" name="Shape 289"/>
        <p:cNvGrpSpPr/>
        <p:nvPr/>
      </p:nvGrpSpPr>
      <p:grpSpPr>
        <a:xfrm>
          <a:off x="0" y="0"/>
          <a:ext cx="0" cy="0"/>
          <a:chOff x="0" y="0"/>
          <a:chExt cx="0" cy="0"/>
        </a:xfrm>
      </p:grpSpPr>
      <p:pic>
        <p:nvPicPr>
          <p:cNvPr id="290" name="Google Shape;290;p23"/>
          <p:cNvPicPr preferRelativeResize="0"/>
          <p:nvPr/>
        </p:nvPicPr>
        <p:blipFill>
          <a:blip r:embed="rId2">
            <a:alphaModFix amt="60000"/>
          </a:blip>
          <a:stretch>
            <a:fillRect/>
          </a:stretch>
        </p:blipFill>
        <p:spPr>
          <a:xfrm flipH="1" rot="10800000">
            <a:off x="163" y="0"/>
            <a:ext cx="9144003" cy="5143501"/>
          </a:xfrm>
          <a:prstGeom prst="rect">
            <a:avLst/>
          </a:prstGeom>
          <a:noFill/>
          <a:ln>
            <a:noFill/>
          </a:ln>
        </p:spPr>
      </p:pic>
      <p:sp>
        <p:nvSpPr>
          <p:cNvPr id="291" name="Google Shape;291;p23"/>
          <p:cNvSpPr txBox="1"/>
          <p:nvPr>
            <p:ph hasCustomPrompt="1" type="title"/>
          </p:nvPr>
        </p:nvSpPr>
        <p:spPr>
          <a:xfrm>
            <a:off x="1564800" y="630263"/>
            <a:ext cx="6014400" cy="6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2" name="Google Shape;292;p23"/>
          <p:cNvSpPr txBox="1"/>
          <p:nvPr>
            <p:ph idx="1" type="subTitle"/>
          </p:nvPr>
        </p:nvSpPr>
        <p:spPr>
          <a:xfrm>
            <a:off x="1564800" y="1322638"/>
            <a:ext cx="6014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3" name="Google Shape;293;p23"/>
          <p:cNvSpPr txBox="1"/>
          <p:nvPr>
            <p:ph hasCustomPrompt="1" idx="2" type="title"/>
          </p:nvPr>
        </p:nvSpPr>
        <p:spPr>
          <a:xfrm>
            <a:off x="1564800" y="2002837"/>
            <a:ext cx="6014400" cy="6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4" name="Google Shape;294;p23"/>
          <p:cNvSpPr txBox="1"/>
          <p:nvPr>
            <p:ph idx="3" type="subTitle"/>
          </p:nvPr>
        </p:nvSpPr>
        <p:spPr>
          <a:xfrm>
            <a:off x="1564800" y="2695337"/>
            <a:ext cx="6014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5" name="Google Shape;295;p23"/>
          <p:cNvSpPr txBox="1"/>
          <p:nvPr>
            <p:ph hasCustomPrompt="1" idx="4" type="title"/>
          </p:nvPr>
        </p:nvSpPr>
        <p:spPr>
          <a:xfrm>
            <a:off x="1564800" y="3375537"/>
            <a:ext cx="6014400" cy="6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6" name="Google Shape;296;p23"/>
          <p:cNvSpPr txBox="1"/>
          <p:nvPr>
            <p:ph idx="5" type="subTitle"/>
          </p:nvPr>
        </p:nvSpPr>
        <p:spPr>
          <a:xfrm>
            <a:off x="1564800" y="4068036"/>
            <a:ext cx="6014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97" name="Google Shape;297;p23"/>
          <p:cNvGrpSpPr/>
          <p:nvPr/>
        </p:nvGrpSpPr>
        <p:grpSpPr>
          <a:xfrm>
            <a:off x="339300" y="339300"/>
            <a:ext cx="8465400" cy="4464888"/>
            <a:chOff x="339300" y="339300"/>
            <a:chExt cx="8465400" cy="4464888"/>
          </a:xfrm>
        </p:grpSpPr>
        <p:sp>
          <p:nvSpPr>
            <p:cNvPr id="298" name="Google Shape;298;p23"/>
            <p:cNvSpPr/>
            <p:nvPr/>
          </p:nvSpPr>
          <p:spPr>
            <a:xfrm>
              <a:off x="339300"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4453025"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0" name="Shape 300"/>
        <p:cNvGrpSpPr/>
        <p:nvPr/>
      </p:nvGrpSpPr>
      <p:grpSpPr>
        <a:xfrm>
          <a:off x="0" y="0"/>
          <a:ext cx="0" cy="0"/>
          <a:chOff x="0" y="0"/>
          <a:chExt cx="0" cy="0"/>
        </a:xfrm>
      </p:grpSpPr>
      <p:pic>
        <p:nvPicPr>
          <p:cNvPr id="301" name="Google Shape;301;p24"/>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302" name="Google Shape;302;p24"/>
          <p:cNvSpPr txBox="1"/>
          <p:nvPr>
            <p:ph type="ctrTitle"/>
          </p:nvPr>
        </p:nvSpPr>
        <p:spPr>
          <a:xfrm>
            <a:off x="2344175" y="640637"/>
            <a:ext cx="4379400" cy="89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24"/>
          <p:cNvSpPr txBox="1"/>
          <p:nvPr>
            <p:ph idx="1" type="subTitle"/>
          </p:nvPr>
        </p:nvSpPr>
        <p:spPr>
          <a:xfrm>
            <a:off x="2344275" y="1528130"/>
            <a:ext cx="4379400" cy="12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24"/>
          <p:cNvSpPr txBox="1"/>
          <p:nvPr/>
        </p:nvSpPr>
        <p:spPr>
          <a:xfrm>
            <a:off x="2420438" y="4010914"/>
            <a:ext cx="4379400" cy="45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Barlow"/>
                <a:ea typeface="Barlow"/>
                <a:cs typeface="Barlow"/>
                <a:sym typeface="Barlow"/>
              </a:rPr>
              <a:t>CREDITS: This presentation template was created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Slidesgo</a:t>
            </a:r>
            <a:r>
              <a:rPr lang="en" sz="1000" u="sng">
                <a:solidFill>
                  <a:schemeClr val="dk1"/>
                </a:solidFill>
                <a:latin typeface="Barlow"/>
                <a:ea typeface="Barlow"/>
                <a:cs typeface="Barlow"/>
                <a:sym typeface="Barlow"/>
              </a:rPr>
              <a:t>,</a:t>
            </a:r>
            <a:r>
              <a:rPr lang="en" sz="1000">
                <a:solidFill>
                  <a:schemeClr val="dk1"/>
                </a:solidFill>
                <a:latin typeface="Barlow"/>
                <a:ea typeface="Barlow"/>
                <a:cs typeface="Barlow"/>
                <a:sym typeface="Barlow"/>
              </a:rPr>
              <a:t> and includes icons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Freepik</a:t>
            </a:r>
            <a:endParaRPr b="1" sz="1000" u="sng">
              <a:solidFill>
                <a:schemeClr val="dk1"/>
              </a:solidFill>
              <a:latin typeface="Barlow"/>
              <a:ea typeface="Barlow"/>
              <a:cs typeface="Barlow"/>
              <a:sym typeface="Barlow"/>
            </a:endParaRPr>
          </a:p>
        </p:txBody>
      </p:sp>
      <p:grpSp>
        <p:nvGrpSpPr>
          <p:cNvPr id="305" name="Google Shape;305;p24"/>
          <p:cNvGrpSpPr/>
          <p:nvPr/>
        </p:nvGrpSpPr>
        <p:grpSpPr>
          <a:xfrm>
            <a:off x="339300" y="339300"/>
            <a:ext cx="8465400" cy="4464888"/>
            <a:chOff x="339300" y="339300"/>
            <a:chExt cx="8465400" cy="4464888"/>
          </a:xfrm>
        </p:grpSpPr>
        <p:sp>
          <p:nvSpPr>
            <p:cNvPr id="306" name="Google Shape;306;p24"/>
            <p:cNvSpPr/>
            <p:nvPr/>
          </p:nvSpPr>
          <p:spPr>
            <a:xfrm flipH="1">
              <a:off x="5404275"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flipH="1">
              <a:off x="339300"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08" name="Shape 308"/>
        <p:cNvGrpSpPr/>
        <p:nvPr/>
      </p:nvGrpSpPr>
      <p:grpSpPr>
        <a:xfrm>
          <a:off x="0" y="0"/>
          <a:ext cx="0" cy="0"/>
          <a:chOff x="0" y="0"/>
          <a:chExt cx="0" cy="0"/>
        </a:xfrm>
      </p:grpSpPr>
      <p:pic>
        <p:nvPicPr>
          <p:cNvPr id="309" name="Google Shape;309;p25"/>
          <p:cNvPicPr preferRelativeResize="0"/>
          <p:nvPr/>
        </p:nvPicPr>
        <p:blipFill>
          <a:blip r:embed="rId2">
            <a:alphaModFix amt="60000"/>
          </a:blip>
          <a:stretch>
            <a:fillRect/>
          </a:stretch>
        </p:blipFill>
        <p:spPr>
          <a:xfrm>
            <a:off x="163" y="0"/>
            <a:ext cx="9144003" cy="5143501"/>
          </a:xfrm>
          <a:prstGeom prst="rect">
            <a:avLst/>
          </a:prstGeom>
          <a:noFill/>
          <a:ln>
            <a:noFill/>
          </a:ln>
        </p:spPr>
      </p:pic>
      <p:grpSp>
        <p:nvGrpSpPr>
          <p:cNvPr id="310" name="Google Shape;310;p25"/>
          <p:cNvGrpSpPr/>
          <p:nvPr/>
        </p:nvGrpSpPr>
        <p:grpSpPr>
          <a:xfrm rot="-1963143">
            <a:off x="-3880216" y="-1606662"/>
            <a:ext cx="7626093" cy="8060628"/>
            <a:chOff x="96600" y="-74700"/>
            <a:chExt cx="7626375" cy="6816675"/>
          </a:xfrm>
        </p:grpSpPr>
        <p:sp>
          <p:nvSpPr>
            <p:cNvPr id="311" name="Google Shape;311;p25"/>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771525" y="24268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4" name="Shape 314"/>
        <p:cNvGrpSpPr/>
        <p:nvPr/>
      </p:nvGrpSpPr>
      <p:grpSpPr>
        <a:xfrm>
          <a:off x="0" y="0"/>
          <a:ext cx="0" cy="0"/>
          <a:chOff x="0" y="0"/>
          <a:chExt cx="0" cy="0"/>
        </a:xfrm>
      </p:grpSpPr>
      <p:pic>
        <p:nvPicPr>
          <p:cNvPr id="315" name="Google Shape;315;p26"/>
          <p:cNvPicPr preferRelativeResize="0"/>
          <p:nvPr/>
        </p:nvPicPr>
        <p:blipFill>
          <a:blip r:embed="rId2">
            <a:alphaModFix amt="60000"/>
          </a:blip>
          <a:stretch>
            <a:fillRect/>
          </a:stretch>
        </p:blipFill>
        <p:spPr>
          <a:xfrm flipH="1" rot="10800000">
            <a:off x="163" y="0"/>
            <a:ext cx="9144003" cy="5143501"/>
          </a:xfrm>
          <a:prstGeom prst="rect">
            <a:avLst/>
          </a:prstGeom>
          <a:noFill/>
          <a:ln>
            <a:noFill/>
          </a:ln>
        </p:spPr>
      </p:pic>
      <p:grpSp>
        <p:nvGrpSpPr>
          <p:cNvPr id="316" name="Google Shape;316;p26"/>
          <p:cNvGrpSpPr/>
          <p:nvPr/>
        </p:nvGrpSpPr>
        <p:grpSpPr>
          <a:xfrm rot="4810282">
            <a:off x="-2955716" y="2109845"/>
            <a:ext cx="5913944" cy="4082914"/>
            <a:chOff x="-971591" y="-1742433"/>
            <a:chExt cx="11057198" cy="7633753"/>
          </a:xfrm>
        </p:grpSpPr>
        <p:sp>
          <p:nvSpPr>
            <p:cNvPr id="317" name="Google Shape;317;p26"/>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mt="60000"/>
          </a:blip>
          <a:stretch>
            <a:fillRect/>
          </a:stretch>
        </p:blipFill>
        <p:spPr>
          <a:xfrm flipH="1">
            <a:off x="163" y="0"/>
            <a:ext cx="9144003" cy="5143501"/>
          </a:xfrm>
          <a:prstGeom prst="rect">
            <a:avLst/>
          </a:prstGeom>
          <a:noFill/>
          <a:ln>
            <a:noFill/>
          </a:ln>
        </p:spPr>
      </p:pic>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5" name="Google Shape;25;p4"/>
          <p:cNvSpPr txBox="1"/>
          <p:nvPr>
            <p:ph idx="1" type="body"/>
          </p:nvPr>
        </p:nvSpPr>
        <p:spPr>
          <a:xfrm>
            <a:off x="720000" y="1152475"/>
            <a:ext cx="3915600" cy="143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60000"/>
          </a:blip>
          <a:stretch>
            <a:fillRect/>
          </a:stretch>
        </p:blipFill>
        <p:spPr>
          <a:xfrm flipH="1">
            <a:off x="0" y="0"/>
            <a:ext cx="9144003" cy="5143501"/>
          </a:xfrm>
          <a:prstGeom prst="rect">
            <a:avLst/>
          </a:prstGeom>
          <a:noFill/>
          <a:ln>
            <a:noFill/>
          </a:ln>
        </p:spPr>
      </p:pic>
      <p:grpSp>
        <p:nvGrpSpPr>
          <p:cNvPr id="28" name="Google Shape;28;p5"/>
          <p:cNvGrpSpPr/>
          <p:nvPr/>
        </p:nvGrpSpPr>
        <p:grpSpPr>
          <a:xfrm flipH="1" rot="-7165001">
            <a:off x="5915668" y="352447"/>
            <a:ext cx="5914041" cy="4082981"/>
            <a:chOff x="-971591" y="-1742433"/>
            <a:chExt cx="11057198" cy="7633753"/>
          </a:xfrm>
        </p:grpSpPr>
        <p:sp>
          <p:nvSpPr>
            <p:cNvPr id="29" name="Google Shape;29;p5"/>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5"/>
          <p:cNvSpPr txBox="1"/>
          <p:nvPr>
            <p:ph idx="1" type="subTitle"/>
          </p:nvPr>
        </p:nvSpPr>
        <p:spPr>
          <a:xfrm>
            <a:off x="872400" y="2331200"/>
            <a:ext cx="2907600" cy="420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46" name="Google Shape;46;p5"/>
          <p:cNvSpPr txBox="1"/>
          <p:nvPr>
            <p:ph idx="2" type="subTitle"/>
          </p:nvPr>
        </p:nvSpPr>
        <p:spPr>
          <a:xfrm>
            <a:off x="4374875" y="2331200"/>
            <a:ext cx="2907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ai Jamjuree"/>
              <a:buNone/>
              <a:defRPr sz="1800">
                <a:solidFill>
                  <a:schemeClr val="dk1"/>
                </a:solidFill>
                <a:latin typeface="Bai Jamjuree Medium"/>
                <a:ea typeface="Bai Jamjuree Medium"/>
                <a:cs typeface="Bai Jamjuree Medium"/>
                <a:sym typeface="Bai Jamjuree Medium"/>
              </a:defRPr>
            </a:lvl1pPr>
            <a:lvl2pPr lvl="1"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2pPr>
            <a:lvl3pPr lvl="2"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3pPr>
            <a:lvl4pPr lvl="3"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4pPr>
            <a:lvl5pPr lvl="4"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5pPr>
            <a:lvl6pPr lvl="5"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6pPr>
            <a:lvl7pPr lvl="6"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7pPr>
            <a:lvl8pPr lvl="7"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8pPr>
            <a:lvl9pPr lvl="8" rtl="0" algn="ctr">
              <a:lnSpc>
                <a:spcPct val="100000"/>
              </a:lnSpc>
              <a:spcBef>
                <a:spcPts val="0"/>
              </a:spcBef>
              <a:spcAft>
                <a:spcPts val="0"/>
              </a:spcAft>
              <a:buClr>
                <a:schemeClr val="dk1"/>
              </a:buClr>
              <a:buSzPts val="2400"/>
              <a:buFont typeface="Bai Jamjuree"/>
              <a:buNone/>
              <a:defRPr sz="2400">
                <a:solidFill>
                  <a:schemeClr val="dk1"/>
                </a:solidFill>
                <a:latin typeface="Bai Jamjuree"/>
                <a:ea typeface="Bai Jamjuree"/>
                <a:cs typeface="Bai Jamjuree"/>
                <a:sym typeface="Bai Jamjuree"/>
              </a:defRPr>
            </a:lvl9pPr>
          </a:lstStyle>
          <a:p/>
        </p:txBody>
      </p:sp>
      <p:sp>
        <p:nvSpPr>
          <p:cNvPr id="47" name="Google Shape;47;p5"/>
          <p:cNvSpPr txBox="1"/>
          <p:nvPr>
            <p:ph idx="3" type="subTitle"/>
          </p:nvPr>
        </p:nvSpPr>
        <p:spPr>
          <a:xfrm>
            <a:off x="872388" y="2653750"/>
            <a:ext cx="2907600" cy="16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 name="Google Shape;48;p5"/>
          <p:cNvSpPr txBox="1"/>
          <p:nvPr>
            <p:ph idx="4" type="subTitle"/>
          </p:nvPr>
        </p:nvSpPr>
        <p:spPr>
          <a:xfrm>
            <a:off x="4374863" y="2653750"/>
            <a:ext cx="2907600" cy="16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0" name="Google Shape;50;p5"/>
          <p:cNvGrpSpPr/>
          <p:nvPr/>
        </p:nvGrpSpPr>
        <p:grpSpPr>
          <a:xfrm>
            <a:off x="339300" y="339300"/>
            <a:ext cx="8465400" cy="4464888"/>
            <a:chOff x="339300" y="339300"/>
            <a:chExt cx="8465400" cy="4464888"/>
          </a:xfrm>
        </p:grpSpPr>
        <p:sp>
          <p:nvSpPr>
            <p:cNvPr id="51" name="Google Shape;51;p5"/>
            <p:cNvSpPr/>
            <p:nvPr/>
          </p:nvSpPr>
          <p:spPr>
            <a:xfrm flipH="1" rot="10800000">
              <a:off x="339300" y="4256913"/>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rot="10800000">
              <a:off x="4453025" y="339300"/>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pic>
        <p:nvPicPr>
          <p:cNvPr id="54" name="Google Shape;54;p6"/>
          <p:cNvPicPr preferRelativeResize="0"/>
          <p:nvPr/>
        </p:nvPicPr>
        <p:blipFill>
          <a:blip r:embed="rId2">
            <a:alphaModFix amt="60000"/>
          </a:blip>
          <a:stretch>
            <a:fillRect/>
          </a:stretch>
        </p:blipFill>
        <p:spPr>
          <a:xfrm flipH="1">
            <a:off x="0" y="0"/>
            <a:ext cx="9144003" cy="5143501"/>
          </a:xfrm>
          <a:prstGeom prst="rect">
            <a:avLst/>
          </a:prstGeom>
          <a:noFill/>
          <a:ln>
            <a:noFill/>
          </a:ln>
        </p:spPr>
      </p:pic>
      <p:grpSp>
        <p:nvGrpSpPr>
          <p:cNvPr id="55" name="Google Shape;55;p6"/>
          <p:cNvGrpSpPr/>
          <p:nvPr/>
        </p:nvGrpSpPr>
        <p:grpSpPr>
          <a:xfrm rot="9063778">
            <a:off x="6936483" y="1816650"/>
            <a:ext cx="5914258" cy="4083131"/>
            <a:chOff x="-971591" y="-1742433"/>
            <a:chExt cx="11057198" cy="7633753"/>
          </a:xfrm>
        </p:grpSpPr>
        <p:sp>
          <p:nvSpPr>
            <p:cNvPr id="56" name="Google Shape;56;p6"/>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3" name="Google Shape;73;p6"/>
          <p:cNvGrpSpPr/>
          <p:nvPr/>
        </p:nvGrpSpPr>
        <p:grpSpPr>
          <a:xfrm>
            <a:off x="339300" y="339300"/>
            <a:ext cx="8465400" cy="4464888"/>
            <a:chOff x="339300" y="339300"/>
            <a:chExt cx="8465400" cy="4464888"/>
          </a:xfrm>
        </p:grpSpPr>
        <p:sp>
          <p:nvSpPr>
            <p:cNvPr id="74" name="Google Shape;74;p6"/>
            <p:cNvSpPr/>
            <p:nvPr/>
          </p:nvSpPr>
          <p:spPr>
            <a:xfrm>
              <a:off x="339300"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4453025"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pic>
        <p:nvPicPr>
          <p:cNvPr id="77" name="Google Shape;77;p7"/>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78" name="Google Shape;78;p7"/>
          <p:cNvSpPr txBox="1"/>
          <p:nvPr>
            <p:ph type="title"/>
          </p:nvPr>
        </p:nvSpPr>
        <p:spPr>
          <a:xfrm>
            <a:off x="3777100" y="445025"/>
            <a:ext cx="4651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79" name="Google Shape;79;p7"/>
          <p:cNvSpPr txBox="1"/>
          <p:nvPr>
            <p:ph idx="1" type="body"/>
          </p:nvPr>
        </p:nvSpPr>
        <p:spPr>
          <a:xfrm>
            <a:off x="3777100" y="1253350"/>
            <a:ext cx="4651800" cy="2460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80" name="Google Shape;80;p7"/>
          <p:cNvSpPr/>
          <p:nvPr>
            <p:ph idx="2" type="pic"/>
          </p:nvPr>
        </p:nvSpPr>
        <p:spPr>
          <a:xfrm>
            <a:off x="0" y="0"/>
            <a:ext cx="3236700" cy="51435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pic>
        <p:nvPicPr>
          <p:cNvPr id="82" name="Google Shape;82;p8"/>
          <p:cNvPicPr preferRelativeResize="0"/>
          <p:nvPr/>
        </p:nvPicPr>
        <p:blipFill>
          <a:blip r:embed="rId2">
            <a:alphaModFix amt="60000"/>
          </a:blip>
          <a:stretch>
            <a:fillRect/>
          </a:stretch>
        </p:blipFill>
        <p:spPr>
          <a:xfrm flipH="1">
            <a:off x="0" y="0"/>
            <a:ext cx="9144003" cy="5143501"/>
          </a:xfrm>
          <a:prstGeom prst="rect">
            <a:avLst/>
          </a:prstGeom>
          <a:noFill/>
          <a:ln>
            <a:noFill/>
          </a:ln>
        </p:spPr>
      </p:pic>
      <p:sp>
        <p:nvSpPr>
          <p:cNvPr id="83" name="Google Shape;8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84" name="Google Shape;84;p8"/>
          <p:cNvGrpSpPr/>
          <p:nvPr/>
        </p:nvGrpSpPr>
        <p:grpSpPr>
          <a:xfrm>
            <a:off x="339300" y="339300"/>
            <a:ext cx="8465400" cy="4464888"/>
            <a:chOff x="339300" y="339300"/>
            <a:chExt cx="8465400" cy="4464888"/>
          </a:xfrm>
        </p:grpSpPr>
        <p:sp>
          <p:nvSpPr>
            <p:cNvPr id="85" name="Google Shape;85;p8"/>
            <p:cNvSpPr/>
            <p:nvPr/>
          </p:nvSpPr>
          <p:spPr>
            <a:xfrm flipH="1">
              <a:off x="5404275" y="339300"/>
              <a:ext cx="3400425" cy="547275"/>
            </a:xfrm>
            <a:custGeom>
              <a:rect b="b" l="l" r="r" t="t"/>
              <a:pathLst>
                <a:path extrusionOk="0" fill="none" h="21891" w="136017">
                  <a:moveTo>
                    <a:pt x="1" y="21890"/>
                  </a:moveTo>
                  <a:lnTo>
                    <a:pt x="1" y="1"/>
                  </a:lnTo>
                  <a:lnTo>
                    <a:pt x="136017" y="1"/>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flipH="1">
              <a:off x="339300" y="2259713"/>
              <a:ext cx="4351675" cy="2544475"/>
            </a:xfrm>
            <a:custGeom>
              <a:rect b="b" l="l" r="r" t="t"/>
              <a:pathLst>
                <a:path extrusionOk="0" fill="none" h="101779" w="174067">
                  <a:moveTo>
                    <a:pt x="174067" y="0"/>
                  </a:moveTo>
                  <a:lnTo>
                    <a:pt x="174067" y="101778"/>
                  </a:lnTo>
                  <a:lnTo>
                    <a:pt x="1" y="101778"/>
                  </a:lnTo>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pic>
        <p:nvPicPr>
          <p:cNvPr id="88" name="Google Shape;88;p9"/>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89" name="Google Shape;89;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p:nvPr>
            <p:ph idx="2" type="pic"/>
          </p:nvPr>
        </p:nvSpPr>
        <p:spPr>
          <a:xfrm>
            <a:off x="0" y="0"/>
            <a:ext cx="9144000" cy="5143500"/>
          </a:xfrm>
          <a:prstGeom prst="rect">
            <a:avLst/>
          </a:prstGeom>
          <a:noFill/>
          <a:ln>
            <a:noFill/>
          </a:ln>
        </p:spPr>
      </p:sp>
      <p:sp>
        <p:nvSpPr>
          <p:cNvPr id="93" name="Google Shape;93;p10"/>
          <p:cNvSpPr txBox="1"/>
          <p:nvPr>
            <p:ph type="title"/>
          </p:nvPr>
        </p:nvSpPr>
        <p:spPr>
          <a:xfrm>
            <a:off x="720000" y="3859100"/>
            <a:ext cx="7704000" cy="7494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2pPr>
            <a:lvl3pPr lvl="2"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3pPr>
            <a:lvl4pPr lvl="3"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4pPr>
            <a:lvl5pPr lvl="4"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5pPr>
            <a:lvl6pPr lvl="5"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6pPr>
            <a:lvl7pPr lvl="6"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7pPr>
            <a:lvl8pPr lvl="7"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8pPr>
            <a:lvl9pPr lvl="8" rtl="0" algn="ctr">
              <a:spcBef>
                <a:spcPts val="0"/>
              </a:spcBef>
              <a:spcAft>
                <a:spcPts val="0"/>
              </a:spcAft>
              <a:buSzPts val="3000"/>
              <a:buFont typeface="Bai Jamjuree Medium"/>
              <a:buNone/>
              <a:defRPr b="0">
                <a:latin typeface="Bai Jamjuree Medium"/>
                <a:ea typeface="Bai Jamjuree Medium"/>
                <a:cs typeface="Bai Jamjuree Medium"/>
                <a:sym typeface="Bai Jamjuree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ai Jamjuree Medium"/>
              <a:buNone/>
              <a:defRPr sz="3000">
                <a:solidFill>
                  <a:schemeClr val="dk1"/>
                </a:solidFill>
                <a:latin typeface="Bai Jamjuree Medium"/>
                <a:ea typeface="Bai Jamjuree Medium"/>
                <a:cs typeface="Bai Jamjuree Medium"/>
                <a:sym typeface="Bai Jamjuree Medium"/>
              </a:defRPr>
            </a:lvl1pPr>
            <a:lvl2pPr lvl="1"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2pPr>
            <a:lvl3pPr lvl="2"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3pPr>
            <a:lvl4pPr lvl="3"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4pPr>
            <a:lvl5pPr lvl="4"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5pPr>
            <a:lvl6pPr lvl="5"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6pPr>
            <a:lvl7pPr lvl="6"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7pPr>
            <a:lvl8pPr lvl="7"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8pPr>
            <a:lvl9pPr lvl="8" rtl="0">
              <a:spcBef>
                <a:spcPts val="0"/>
              </a:spcBef>
              <a:spcAft>
                <a:spcPts val="0"/>
              </a:spcAft>
              <a:buClr>
                <a:schemeClr val="dk1"/>
              </a:buClr>
              <a:buSzPts val="3000"/>
              <a:buFont typeface="Bai Jamjuree"/>
              <a:buNone/>
              <a:defRPr b="1" sz="3000">
                <a:solidFill>
                  <a:schemeClr val="dk1"/>
                </a:solidFill>
                <a:latin typeface="Bai Jamjuree"/>
                <a:ea typeface="Bai Jamjuree"/>
                <a:cs typeface="Bai Jamjuree"/>
                <a:sym typeface="Bai Jamjure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35.jpg"/><Relationship Id="rId5" Type="http://schemas.openxmlformats.org/officeDocument/2006/relationships/image" Target="../media/image17.jpg"/><Relationship Id="rId6" Type="http://schemas.openxmlformats.org/officeDocument/2006/relationships/image" Target="../media/image29.jpg"/><Relationship Id="rId7"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27"/>
          <p:cNvGrpSpPr/>
          <p:nvPr/>
        </p:nvGrpSpPr>
        <p:grpSpPr>
          <a:xfrm>
            <a:off x="-1504741" y="-2184295"/>
            <a:ext cx="11087504" cy="7637985"/>
            <a:chOff x="-971591" y="-1742433"/>
            <a:chExt cx="11087504" cy="7637985"/>
          </a:xfrm>
        </p:grpSpPr>
        <p:sp>
          <p:nvSpPr>
            <p:cNvPr id="338" name="Google Shape;338;p27"/>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94521" y="-1385655"/>
              <a:ext cx="9451591" cy="7155692"/>
            </a:xfrm>
            <a:custGeom>
              <a:rect b="b" l="l" r="r" t="t"/>
              <a:pathLst>
                <a:path extrusionOk="0" fill="none" h="231632" w="305951">
                  <a:moveTo>
                    <a:pt x="19287" y="231631"/>
                  </a:moveTo>
                  <a:cubicBezTo>
                    <a:pt x="12097" y="224327"/>
                    <a:pt x="7624" y="212937"/>
                    <a:pt x="4451" y="202963"/>
                  </a:cubicBezTo>
                  <a:cubicBezTo>
                    <a:pt x="1301" y="193034"/>
                    <a:pt x="0" y="183584"/>
                    <a:pt x="434" y="173883"/>
                  </a:cubicBezTo>
                  <a:cubicBezTo>
                    <a:pt x="959" y="163041"/>
                    <a:pt x="5433" y="152131"/>
                    <a:pt x="12600" y="144485"/>
                  </a:cubicBezTo>
                  <a:cubicBezTo>
                    <a:pt x="19173" y="137500"/>
                    <a:pt x="28144" y="132615"/>
                    <a:pt x="38232" y="130356"/>
                  </a:cubicBezTo>
                  <a:cubicBezTo>
                    <a:pt x="43414" y="129192"/>
                    <a:pt x="49531" y="129032"/>
                    <a:pt x="55968" y="129306"/>
                  </a:cubicBezTo>
                  <a:cubicBezTo>
                    <a:pt x="83564" y="130515"/>
                    <a:pt x="122298" y="154893"/>
                    <a:pt x="149346" y="167926"/>
                  </a:cubicBezTo>
                  <a:cubicBezTo>
                    <a:pt x="154117" y="170209"/>
                    <a:pt x="158887" y="172240"/>
                    <a:pt x="163658" y="173906"/>
                  </a:cubicBezTo>
                  <a:cubicBezTo>
                    <a:pt x="187396" y="182306"/>
                    <a:pt x="210906" y="182603"/>
                    <a:pt x="230536" y="174386"/>
                  </a:cubicBezTo>
                  <a:cubicBezTo>
                    <a:pt x="248842" y="166716"/>
                    <a:pt x="262811" y="144279"/>
                    <a:pt x="259729" y="122367"/>
                  </a:cubicBezTo>
                  <a:cubicBezTo>
                    <a:pt x="257492" y="106366"/>
                    <a:pt x="246194" y="90777"/>
                    <a:pt x="220447" y="81510"/>
                  </a:cubicBezTo>
                  <a:cubicBezTo>
                    <a:pt x="172765" y="64391"/>
                    <a:pt x="191504" y="36407"/>
                    <a:pt x="202004" y="28487"/>
                  </a:cubicBezTo>
                  <a:cubicBezTo>
                    <a:pt x="203853" y="27094"/>
                    <a:pt x="205725" y="25725"/>
                    <a:pt x="207688" y="24424"/>
                  </a:cubicBezTo>
                  <a:cubicBezTo>
                    <a:pt x="236493" y="5638"/>
                    <a:pt x="279199" y="1"/>
                    <a:pt x="305950" y="4680"/>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5437" y="-1155784"/>
              <a:ext cx="9333860" cy="6934996"/>
            </a:xfrm>
            <a:custGeom>
              <a:rect b="b" l="l" r="r" t="t"/>
              <a:pathLst>
                <a:path extrusionOk="0" fill="none" h="224488" w="302140">
                  <a:moveTo>
                    <a:pt x="18946" y="224487"/>
                  </a:moveTo>
                  <a:cubicBezTo>
                    <a:pt x="12463" y="217115"/>
                    <a:pt x="8697" y="204127"/>
                    <a:pt x="5456" y="193878"/>
                  </a:cubicBezTo>
                  <a:cubicBezTo>
                    <a:pt x="2078" y="183265"/>
                    <a:pt x="366" y="173815"/>
                    <a:pt x="183" y="163635"/>
                  </a:cubicBezTo>
                  <a:cubicBezTo>
                    <a:pt x="1" y="152291"/>
                    <a:pt x="4748" y="140490"/>
                    <a:pt x="12349" y="132866"/>
                  </a:cubicBezTo>
                  <a:cubicBezTo>
                    <a:pt x="19402" y="125768"/>
                    <a:pt x="29171" y="121226"/>
                    <a:pt x="39671" y="119354"/>
                  </a:cubicBezTo>
                  <a:cubicBezTo>
                    <a:pt x="44921" y="118441"/>
                    <a:pt x="51403" y="118692"/>
                    <a:pt x="58160" y="119171"/>
                  </a:cubicBezTo>
                  <a:cubicBezTo>
                    <a:pt x="84295" y="120975"/>
                    <a:pt x="121157" y="143412"/>
                    <a:pt x="147338" y="155509"/>
                  </a:cubicBezTo>
                  <a:cubicBezTo>
                    <a:pt x="151903" y="157632"/>
                    <a:pt x="156445" y="159481"/>
                    <a:pt x="161010" y="161033"/>
                  </a:cubicBezTo>
                  <a:cubicBezTo>
                    <a:pt x="183539" y="168725"/>
                    <a:pt x="205908" y="168771"/>
                    <a:pt x="224716" y="160850"/>
                  </a:cubicBezTo>
                  <a:cubicBezTo>
                    <a:pt x="242177" y="153523"/>
                    <a:pt x="255576" y="132478"/>
                    <a:pt x="253362" y="111981"/>
                  </a:cubicBezTo>
                  <a:cubicBezTo>
                    <a:pt x="251718" y="96985"/>
                    <a:pt x="241835" y="82537"/>
                    <a:pt x="218439" y="74046"/>
                  </a:cubicBezTo>
                  <a:cubicBezTo>
                    <a:pt x="174820" y="58319"/>
                    <a:pt x="192897" y="32755"/>
                    <a:pt x="203032" y="25679"/>
                  </a:cubicBezTo>
                  <a:cubicBezTo>
                    <a:pt x="204812" y="24424"/>
                    <a:pt x="206593" y="23168"/>
                    <a:pt x="208464" y="22027"/>
                  </a:cubicBezTo>
                  <a:cubicBezTo>
                    <a:pt x="235877" y="5136"/>
                    <a:pt x="276575" y="1"/>
                    <a:pt x="302139" y="4292"/>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284251" y="-695331"/>
              <a:ext cx="9156846" cy="6492152"/>
            </a:xfrm>
            <a:custGeom>
              <a:rect b="b" l="l" r="r" t="t"/>
              <a:pathLst>
                <a:path extrusionOk="0" fill="none" h="210153" w="296410">
                  <a:moveTo>
                    <a:pt x="20155" y="210153"/>
                  </a:moveTo>
                  <a:cubicBezTo>
                    <a:pt x="15088" y="202666"/>
                    <a:pt x="12737" y="186460"/>
                    <a:pt x="9336" y="175664"/>
                  </a:cubicBezTo>
                  <a:cubicBezTo>
                    <a:pt x="5547" y="163703"/>
                    <a:pt x="3013" y="154276"/>
                    <a:pt x="1553" y="143138"/>
                  </a:cubicBezTo>
                  <a:cubicBezTo>
                    <a:pt x="0" y="130812"/>
                    <a:pt x="5250" y="117185"/>
                    <a:pt x="13718" y="109562"/>
                  </a:cubicBezTo>
                  <a:cubicBezTo>
                    <a:pt x="21776" y="102326"/>
                    <a:pt x="33143" y="98355"/>
                    <a:pt x="44396" y="97350"/>
                  </a:cubicBezTo>
                  <a:cubicBezTo>
                    <a:pt x="49805" y="96871"/>
                    <a:pt x="57064" y="97989"/>
                    <a:pt x="64413" y="98857"/>
                  </a:cubicBezTo>
                  <a:cubicBezTo>
                    <a:pt x="87650" y="101550"/>
                    <a:pt x="120724" y="120427"/>
                    <a:pt x="145215" y="130698"/>
                  </a:cubicBezTo>
                  <a:cubicBezTo>
                    <a:pt x="149369" y="132433"/>
                    <a:pt x="153501" y="133985"/>
                    <a:pt x="157632" y="135263"/>
                  </a:cubicBezTo>
                  <a:cubicBezTo>
                    <a:pt x="177741" y="141517"/>
                    <a:pt x="197782" y="141061"/>
                    <a:pt x="214992" y="133779"/>
                  </a:cubicBezTo>
                  <a:cubicBezTo>
                    <a:pt x="230787" y="127114"/>
                    <a:pt x="243021" y="108809"/>
                    <a:pt x="242474" y="91187"/>
                  </a:cubicBezTo>
                  <a:cubicBezTo>
                    <a:pt x="242086" y="78223"/>
                    <a:pt x="235033" y="66034"/>
                    <a:pt x="216339" y="59118"/>
                  </a:cubicBezTo>
                  <a:cubicBezTo>
                    <a:pt x="180823" y="46153"/>
                    <a:pt x="197508" y="25451"/>
                    <a:pt x="207003" y="20018"/>
                  </a:cubicBezTo>
                  <a:cubicBezTo>
                    <a:pt x="208624" y="19105"/>
                    <a:pt x="210199" y="18078"/>
                    <a:pt x="211888" y="17188"/>
                  </a:cubicBezTo>
                  <a:cubicBezTo>
                    <a:pt x="236585" y="4178"/>
                    <a:pt x="273174" y="1"/>
                    <a:pt x="296410" y="3493"/>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83939" y="-234879"/>
              <a:ext cx="8979863" cy="6050049"/>
            </a:xfrm>
            <a:custGeom>
              <a:rect b="b" l="l" r="r" t="t"/>
              <a:pathLst>
                <a:path extrusionOk="0" fill="none" h="195842" w="290681">
                  <a:moveTo>
                    <a:pt x="21365" y="195841"/>
                  </a:moveTo>
                  <a:cubicBezTo>
                    <a:pt x="17690" y="188218"/>
                    <a:pt x="16800" y="168793"/>
                    <a:pt x="13216" y="157472"/>
                  </a:cubicBezTo>
                  <a:cubicBezTo>
                    <a:pt x="9016" y="144165"/>
                    <a:pt x="5638" y="134715"/>
                    <a:pt x="2922" y="122641"/>
                  </a:cubicBezTo>
                  <a:cubicBezTo>
                    <a:pt x="0" y="109311"/>
                    <a:pt x="5775" y="93904"/>
                    <a:pt x="15088" y="86280"/>
                  </a:cubicBezTo>
                  <a:cubicBezTo>
                    <a:pt x="24149" y="78885"/>
                    <a:pt x="37091" y="75917"/>
                    <a:pt x="49143" y="75324"/>
                  </a:cubicBezTo>
                  <a:cubicBezTo>
                    <a:pt x="54667" y="75050"/>
                    <a:pt x="62701" y="77241"/>
                    <a:pt x="70690" y="78542"/>
                  </a:cubicBezTo>
                  <a:cubicBezTo>
                    <a:pt x="90982" y="81829"/>
                    <a:pt x="120267" y="97487"/>
                    <a:pt x="143115" y="105864"/>
                  </a:cubicBezTo>
                  <a:cubicBezTo>
                    <a:pt x="146835" y="107211"/>
                    <a:pt x="150533" y="108466"/>
                    <a:pt x="154254" y="109493"/>
                  </a:cubicBezTo>
                  <a:cubicBezTo>
                    <a:pt x="171920" y="114332"/>
                    <a:pt x="189656" y="113373"/>
                    <a:pt x="205268" y="106686"/>
                  </a:cubicBezTo>
                  <a:cubicBezTo>
                    <a:pt x="219374" y="100683"/>
                    <a:pt x="230467" y="85116"/>
                    <a:pt x="231609" y="70394"/>
                  </a:cubicBezTo>
                  <a:cubicBezTo>
                    <a:pt x="232476" y="59392"/>
                    <a:pt x="228230" y="49486"/>
                    <a:pt x="214216" y="44213"/>
                  </a:cubicBezTo>
                  <a:cubicBezTo>
                    <a:pt x="186871" y="33896"/>
                    <a:pt x="202073" y="18147"/>
                    <a:pt x="210975" y="14380"/>
                  </a:cubicBezTo>
                  <a:cubicBezTo>
                    <a:pt x="212435" y="13764"/>
                    <a:pt x="213828" y="12965"/>
                    <a:pt x="215311" y="12349"/>
                  </a:cubicBezTo>
                  <a:cubicBezTo>
                    <a:pt x="237315" y="3219"/>
                    <a:pt x="269795" y="0"/>
                    <a:pt x="290680" y="2694"/>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733428" y="-4297"/>
              <a:ext cx="8891726" cy="5827932"/>
            </a:xfrm>
            <a:custGeom>
              <a:rect b="b" l="l" r="r" t="t"/>
              <a:pathLst>
                <a:path extrusionOk="0" fill="none" h="188652" w="287828">
                  <a:moveTo>
                    <a:pt x="21981" y="188651"/>
                  </a:moveTo>
                  <a:cubicBezTo>
                    <a:pt x="19014" y="180982"/>
                    <a:pt x="18831" y="159937"/>
                    <a:pt x="15179" y="148364"/>
                  </a:cubicBezTo>
                  <a:cubicBezTo>
                    <a:pt x="10774" y="134373"/>
                    <a:pt x="6962" y="124923"/>
                    <a:pt x="3629" y="112392"/>
                  </a:cubicBezTo>
                  <a:cubicBezTo>
                    <a:pt x="0" y="98537"/>
                    <a:pt x="6049" y="82240"/>
                    <a:pt x="15795" y="74639"/>
                  </a:cubicBezTo>
                  <a:cubicBezTo>
                    <a:pt x="25359" y="67152"/>
                    <a:pt x="39054" y="63957"/>
                    <a:pt x="51517" y="64322"/>
                  </a:cubicBezTo>
                  <a:cubicBezTo>
                    <a:pt x="57132" y="64459"/>
                    <a:pt x="65532" y="66855"/>
                    <a:pt x="73817" y="68362"/>
                  </a:cubicBezTo>
                  <a:cubicBezTo>
                    <a:pt x="92694" y="71854"/>
                    <a:pt x="120038" y="86006"/>
                    <a:pt x="142065" y="93424"/>
                  </a:cubicBezTo>
                  <a:cubicBezTo>
                    <a:pt x="145580" y="94611"/>
                    <a:pt x="149072" y="95707"/>
                    <a:pt x="152587" y="96597"/>
                  </a:cubicBezTo>
                  <a:cubicBezTo>
                    <a:pt x="169022" y="100751"/>
                    <a:pt x="185616" y="99518"/>
                    <a:pt x="200429" y="93150"/>
                  </a:cubicBezTo>
                  <a:cubicBezTo>
                    <a:pt x="213691" y="87467"/>
                    <a:pt x="224236" y="73247"/>
                    <a:pt x="226199" y="59985"/>
                  </a:cubicBezTo>
                  <a:cubicBezTo>
                    <a:pt x="227683" y="49965"/>
                    <a:pt x="224852" y="41223"/>
                    <a:pt x="213166" y="36726"/>
                  </a:cubicBezTo>
                  <a:cubicBezTo>
                    <a:pt x="189884" y="27779"/>
                    <a:pt x="204332" y="14494"/>
                    <a:pt x="212960" y="11550"/>
                  </a:cubicBezTo>
                  <a:cubicBezTo>
                    <a:pt x="214353" y="11071"/>
                    <a:pt x="215654" y="10409"/>
                    <a:pt x="217046" y="9929"/>
                  </a:cubicBezTo>
                  <a:cubicBezTo>
                    <a:pt x="237703" y="2739"/>
                    <a:pt x="268106" y="0"/>
                    <a:pt x="287827" y="2306"/>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883597" y="225574"/>
              <a:ext cx="8802911" cy="5607205"/>
            </a:xfrm>
            <a:custGeom>
              <a:rect b="b" l="l" r="r" t="t"/>
              <a:pathLst>
                <a:path extrusionOk="0" fill="none" h="181507" w="284953">
                  <a:moveTo>
                    <a:pt x="22575" y="181507"/>
                  </a:moveTo>
                  <a:cubicBezTo>
                    <a:pt x="20315" y="173746"/>
                    <a:pt x="20840" y="151126"/>
                    <a:pt x="17097" y="139257"/>
                  </a:cubicBezTo>
                  <a:cubicBezTo>
                    <a:pt x="12509" y="124603"/>
                    <a:pt x="8264" y="115154"/>
                    <a:pt x="4315" y="102143"/>
                  </a:cubicBezTo>
                  <a:cubicBezTo>
                    <a:pt x="1" y="87809"/>
                    <a:pt x="6324" y="70622"/>
                    <a:pt x="16458" y="62998"/>
                  </a:cubicBezTo>
                  <a:cubicBezTo>
                    <a:pt x="26547" y="55443"/>
                    <a:pt x="41018" y="52498"/>
                    <a:pt x="53869" y="53320"/>
                  </a:cubicBezTo>
                  <a:cubicBezTo>
                    <a:pt x="59575" y="53663"/>
                    <a:pt x="68340" y="56447"/>
                    <a:pt x="76945" y="58228"/>
                  </a:cubicBezTo>
                  <a:cubicBezTo>
                    <a:pt x="94361" y="61834"/>
                    <a:pt x="119788" y="74570"/>
                    <a:pt x="140993" y="81030"/>
                  </a:cubicBezTo>
                  <a:cubicBezTo>
                    <a:pt x="144303" y="82034"/>
                    <a:pt x="147567" y="82970"/>
                    <a:pt x="150876" y="83723"/>
                  </a:cubicBezTo>
                  <a:cubicBezTo>
                    <a:pt x="166078" y="87170"/>
                    <a:pt x="181553" y="85664"/>
                    <a:pt x="195545" y="79615"/>
                  </a:cubicBezTo>
                  <a:cubicBezTo>
                    <a:pt x="207962" y="74274"/>
                    <a:pt x="217983" y="61377"/>
                    <a:pt x="220745" y="49600"/>
                  </a:cubicBezTo>
                  <a:cubicBezTo>
                    <a:pt x="222867" y="40561"/>
                    <a:pt x="221429" y="32960"/>
                    <a:pt x="212117" y="29285"/>
                  </a:cubicBezTo>
                  <a:cubicBezTo>
                    <a:pt x="192875" y="21661"/>
                    <a:pt x="206547" y="10819"/>
                    <a:pt x="214947" y="8742"/>
                  </a:cubicBezTo>
                  <a:cubicBezTo>
                    <a:pt x="216225" y="8423"/>
                    <a:pt x="217458" y="7875"/>
                    <a:pt x="218759" y="7533"/>
                  </a:cubicBezTo>
                  <a:cubicBezTo>
                    <a:pt x="238069" y="2260"/>
                    <a:pt x="266418" y="0"/>
                    <a:pt x="284952" y="1918"/>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1033085" y="456156"/>
              <a:ext cx="8714743" cy="5385798"/>
            </a:xfrm>
            <a:custGeom>
              <a:rect b="b" l="l" r="r" t="t"/>
              <a:pathLst>
                <a:path extrusionOk="0" fill="none" h="174340" w="282099">
                  <a:moveTo>
                    <a:pt x="23191" y="174340"/>
                  </a:moveTo>
                  <a:cubicBezTo>
                    <a:pt x="21617" y="166510"/>
                    <a:pt x="22872" y="142293"/>
                    <a:pt x="19060" y="130150"/>
                  </a:cubicBezTo>
                  <a:cubicBezTo>
                    <a:pt x="14244" y="114811"/>
                    <a:pt x="9610" y="105362"/>
                    <a:pt x="5000" y="91895"/>
                  </a:cubicBezTo>
                  <a:cubicBezTo>
                    <a:pt x="1" y="77058"/>
                    <a:pt x="6597" y="58958"/>
                    <a:pt x="17166" y="51334"/>
                  </a:cubicBezTo>
                  <a:cubicBezTo>
                    <a:pt x="27757" y="43711"/>
                    <a:pt x="43004" y="41017"/>
                    <a:pt x="56265" y="42295"/>
                  </a:cubicBezTo>
                  <a:cubicBezTo>
                    <a:pt x="62017" y="42843"/>
                    <a:pt x="71170" y="45993"/>
                    <a:pt x="80072" y="48047"/>
                  </a:cubicBezTo>
                  <a:cubicBezTo>
                    <a:pt x="96073" y="51745"/>
                    <a:pt x="119537" y="63112"/>
                    <a:pt x="139966" y="68613"/>
                  </a:cubicBezTo>
                  <a:cubicBezTo>
                    <a:pt x="143024" y="69435"/>
                    <a:pt x="146106" y="70211"/>
                    <a:pt x="149210" y="70827"/>
                  </a:cubicBezTo>
                  <a:cubicBezTo>
                    <a:pt x="163179" y="73589"/>
                    <a:pt x="177491" y="71808"/>
                    <a:pt x="190706" y="66079"/>
                  </a:cubicBezTo>
                  <a:cubicBezTo>
                    <a:pt x="202279" y="61058"/>
                    <a:pt x="211774" y="49485"/>
                    <a:pt x="215312" y="39191"/>
                  </a:cubicBezTo>
                  <a:cubicBezTo>
                    <a:pt x="218120" y="31088"/>
                    <a:pt x="218051" y="24697"/>
                    <a:pt x="211067" y="21798"/>
                  </a:cubicBezTo>
                  <a:cubicBezTo>
                    <a:pt x="195911" y="15521"/>
                    <a:pt x="208738" y="7122"/>
                    <a:pt x="216933" y="5912"/>
                  </a:cubicBezTo>
                  <a:cubicBezTo>
                    <a:pt x="218120" y="5729"/>
                    <a:pt x="219284" y="5318"/>
                    <a:pt x="220471" y="5090"/>
                  </a:cubicBezTo>
                  <a:cubicBezTo>
                    <a:pt x="238457" y="1781"/>
                    <a:pt x="264729" y="0"/>
                    <a:pt x="282099" y="1507"/>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182574" y="686027"/>
              <a:ext cx="8626607" cy="5164392"/>
            </a:xfrm>
            <a:custGeom>
              <a:rect b="b" l="l" r="r" t="t"/>
              <a:pathLst>
                <a:path extrusionOk="0" fill="none" h="167173" w="279246">
                  <a:moveTo>
                    <a:pt x="23808" y="167172"/>
                  </a:moveTo>
                  <a:cubicBezTo>
                    <a:pt x="22940" y="159298"/>
                    <a:pt x="24903" y="133460"/>
                    <a:pt x="21000" y="121065"/>
                  </a:cubicBezTo>
                  <a:cubicBezTo>
                    <a:pt x="16001" y="105065"/>
                    <a:pt x="10934" y="95615"/>
                    <a:pt x="5707" y="81646"/>
                  </a:cubicBezTo>
                  <a:cubicBezTo>
                    <a:pt x="1" y="66308"/>
                    <a:pt x="6871" y="47340"/>
                    <a:pt x="17873" y="39716"/>
                  </a:cubicBezTo>
                  <a:cubicBezTo>
                    <a:pt x="28943" y="32001"/>
                    <a:pt x="44990" y="29536"/>
                    <a:pt x="58639" y="31294"/>
                  </a:cubicBezTo>
                  <a:cubicBezTo>
                    <a:pt x="64482" y="32047"/>
                    <a:pt x="74001" y="35539"/>
                    <a:pt x="83222" y="37913"/>
                  </a:cubicBezTo>
                  <a:cubicBezTo>
                    <a:pt x="97785" y="41656"/>
                    <a:pt x="119286" y="51699"/>
                    <a:pt x="138916" y="56196"/>
                  </a:cubicBezTo>
                  <a:cubicBezTo>
                    <a:pt x="141769" y="56858"/>
                    <a:pt x="144622" y="57451"/>
                    <a:pt x="147521" y="57931"/>
                  </a:cubicBezTo>
                  <a:cubicBezTo>
                    <a:pt x="160257" y="60031"/>
                    <a:pt x="173450" y="57976"/>
                    <a:pt x="185845" y="52544"/>
                  </a:cubicBezTo>
                  <a:cubicBezTo>
                    <a:pt x="196595" y="47865"/>
                    <a:pt x="205611" y="37593"/>
                    <a:pt x="209902" y="28806"/>
                  </a:cubicBezTo>
                  <a:cubicBezTo>
                    <a:pt x="213372" y="21661"/>
                    <a:pt x="214650" y="16434"/>
                    <a:pt x="210017" y="14357"/>
                  </a:cubicBezTo>
                  <a:cubicBezTo>
                    <a:pt x="198969" y="9381"/>
                    <a:pt x="211203" y="5159"/>
                    <a:pt x="218941" y="3082"/>
                  </a:cubicBezTo>
                  <a:cubicBezTo>
                    <a:pt x="219991" y="2808"/>
                    <a:pt x="221110" y="2785"/>
                    <a:pt x="222205" y="2694"/>
                  </a:cubicBezTo>
                  <a:cubicBezTo>
                    <a:pt x="238868" y="1347"/>
                    <a:pt x="263040" y="0"/>
                    <a:pt x="279246" y="1119"/>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332774" y="916608"/>
              <a:ext cx="8537760" cy="4942985"/>
            </a:xfrm>
            <a:custGeom>
              <a:rect b="b" l="l" r="r" t="t"/>
              <a:pathLst>
                <a:path extrusionOk="0" fill="none" h="160006" w="276370">
                  <a:moveTo>
                    <a:pt x="24401" y="160005"/>
                  </a:moveTo>
                  <a:cubicBezTo>
                    <a:pt x="24241" y="152062"/>
                    <a:pt x="26912" y="124626"/>
                    <a:pt x="22940" y="111958"/>
                  </a:cubicBezTo>
                  <a:cubicBezTo>
                    <a:pt x="17713" y="95273"/>
                    <a:pt x="12235" y="85823"/>
                    <a:pt x="6392" y="71397"/>
                  </a:cubicBezTo>
                  <a:cubicBezTo>
                    <a:pt x="1" y="55557"/>
                    <a:pt x="7122" y="35699"/>
                    <a:pt x="18535" y="28052"/>
                  </a:cubicBezTo>
                  <a:cubicBezTo>
                    <a:pt x="30130" y="20292"/>
                    <a:pt x="46952" y="18032"/>
                    <a:pt x="60990" y="20269"/>
                  </a:cubicBezTo>
                  <a:cubicBezTo>
                    <a:pt x="66924" y="21228"/>
                    <a:pt x="76831" y="25039"/>
                    <a:pt x="86349" y="27756"/>
                  </a:cubicBezTo>
                  <a:cubicBezTo>
                    <a:pt x="99496" y="31476"/>
                    <a:pt x="119012" y="40309"/>
                    <a:pt x="137843" y="43779"/>
                  </a:cubicBezTo>
                  <a:cubicBezTo>
                    <a:pt x="140490" y="44258"/>
                    <a:pt x="143138" y="44715"/>
                    <a:pt x="145832" y="45034"/>
                  </a:cubicBezTo>
                  <a:cubicBezTo>
                    <a:pt x="157336" y="46472"/>
                    <a:pt x="169387" y="44121"/>
                    <a:pt x="180983" y="38986"/>
                  </a:cubicBezTo>
                  <a:cubicBezTo>
                    <a:pt x="190866" y="34649"/>
                    <a:pt x="199471" y="25701"/>
                    <a:pt x="204447" y="18397"/>
                  </a:cubicBezTo>
                  <a:cubicBezTo>
                    <a:pt x="208647" y="12212"/>
                    <a:pt x="211272" y="8126"/>
                    <a:pt x="208966" y="6870"/>
                  </a:cubicBezTo>
                  <a:cubicBezTo>
                    <a:pt x="202050" y="3127"/>
                    <a:pt x="213143" y="1301"/>
                    <a:pt x="220904" y="251"/>
                  </a:cubicBezTo>
                  <a:cubicBezTo>
                    <a:pt x="221885" y="114"/>
                    <a:pt x="222913" y="228"/>
                    <a:pt x="223894" y="251"/>
                  </a:cubicBezTo>
                  <a:cubicBezTo>
                    <a:pt x="239256" y="890"/>
                    <a:pt x="261350" y="0"/>
                    <a:pt x="276370" y="708"/>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482262" y="1013889"/>
              <a:ext cx="8449624" cy="4854849"/>
            </a:xfrm>
            <a:custGeom>
              <a:rect b="b" l="l" r="r" t="t"/>
              <a:pathLst>
                <a:path extrusionOk="0" fill="none" h="157153" w="273517">
                  <a:moveTo>
                    <a:pt x="25017" y="157153"/>
                  </a:moveTo>
                  <a:cubicBezTo>
                    <a:pt x="25565" y="149141"/>
                    <a:pt x="28943" y="120085"/>
                    <a:pt x="24903" y="107166"/>
                  </a:cubicBezTo>
                  <a:cubicBezTo>
                    <a:pt x="19471" y="89796"/>
                    <a:pt x="13559" y="80346"/>
                    <a:pt x="7077" y="65441"/>
                  </a:cubicBezTo>
                  <a:cubicBezTo>
                    <a:pt x="1" y="49121"/>
                    <a:pt x="7419" y="28373"/>
                    <a:pt x="19242" y="20726"/>
                  </a:cubicBezTo>
                  <a:cubicBezTo>
                    <a:pt x="31340" y="12874"/>
                    <a:pt x="48961" y="10820"/>
                    <a:pt x="63387" y="13582"/>
                  </a:cubicBezTo>
                  <a:cubicBezTo>
                    <a:pt x="69367" y="14723"/>
                    <a:pt x="79707" y="18809"/>
                    <a:pt x="89476" y="21890"/>
                  </a:cubicBezTo>
                  <a:cubicBezTo>
                    <a:pt x="101254" y="25611"/>
                    <a:pt x="118738" y="33257"/>
                    <a:pt x="136816" y="35654"/>
                  </a:cubicBezTo>
                  <a:cubicBezTo>
                    <a:pt x="139212" y="35974"/>
                    <a:pt x="141655" y="36270"/>
                    <a:pt x="144165" y="36453"/>
                  </a:cubicBezTo>
                  <a:cubicBezTo>
                    <a:pt x="154414" y="37252"/>
                    <a:pt x="165324" y="34581"/>
                    <a:pt x="176121" y="29765"/>
                  </a:cubicBezTo>
                  <a:cubicBezTo>
                    <a:pt x="185182" y="25748"/>
                    <a:pt x="193399" y="18170"/>
                    <a:pt x="199037" y="12304"/>
                  </a:cubicBezTo>
                  <a:cubicBezTo>
                    <a:pt x="203990" y="7100"/>
                    <a:pt x="207802" y="4338"/>
                    <a:pt x="207916" y="3721"/>
                  </a:cubicBezTo>
                  <a:cubicBezTo>
                    <a:pt x="204835" y="1781"/>
                    <a:pt x="215289" y="1"/>
                    <a:pt x="222890" y="1736"/>
                  </a:cubicBezTo>
                  <a:cubicBezTo>
                    <a:pt x="223803" y="1941"/>
                    <a:pt x="224716" y="1964"/>
                    <a:pt x="225629" y="2147"/>
                  </a:cubicBezTo>
                  <a:cubicBezTo>
                    <a:pt x="239666" y="4771"/>
                    <a:pt x="259661" y="4292"/>
                    <a:pt x="273516" y="461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632462" y="1111200"/>
              <a:ext cx="8360777" cy="4766002"/>
            </a:xfrm>
            <a:custGeom>
              <a:rect b="b" l="l" r="r" t="t"/>
              <a:pathLst>
                <a:path extrusionOk="0" fill="none" h="154277" w="270641">
                  <a:moveTo>
                    <a:pt x="25610" y="154277"/>
                  </a:moveTo>
                  <a:cubicBezTo>
                    <a:pt x="26843" y="146219"/>
                    <a:pt x="30952" y="115565"/>
                    <a:pt x="26820" y="102349"/>
                  </a:cubicBezTo>
                  <a:cubicBezTo>
                    <a:pt x="21182" y="84317"/>
                    <a:pt x="14860" y="74868"/>
                    <a:pt x="7761" y="59506"/>
                  </a:cubicBezTo>
                  <a:cubicBezTo>
                    <a:pt x="0" y="42661"/>
                    <a:pt x="7693" y="21069"/>
                    <a:pt x="19904" y="13376"/>
                  </a:cubicBezTo>
                  <a:cubicBezTo>
                    <a:pt x="32549" y="5502"/>
                    <a:pt x="50924" y="3630"/>
                    <a:pt x="65737" y="6871"/>
                  </a:cubicBezTo>
                  <a:cubicBezTo>
                    <a:pt x="71809" y="8195"/>
                    <a:pt x="82582" y="12509"/>
                    <a:pt x="92603" y="16047"/>
                  </a:cubicBezTo>
                  <a:cubicBezTo>
                    <a:pt x="103011" y="19699"/>
                    <a:pt x="118464" y="26250"/>
                    <a:pt x="135743" y="27551"/>
                  </a:cubicBezTo>
                  <a:cubicBezTo>
                    <a:pt x="137934" y="27711"/>
                    <a:pt x="140171" y="27734"/>
                    <a:pt x="142453" y="27870"/>
                  </a:cubicBezTo>
                  <a:cubicBezTo>
                    <a:pt x="151446" y="28418"/>
                    <a:pt x="161261" y="25017"/>
                    <a:pt x="171259" y="20521"/>
                  </a:cubicBezTo>
                  <a:cubicBezTo>
                    <a:pt x="179476" y="16823"/>
                    <a:pt x="187328" y="10683"/>
                    <a:pt x="193582" y="6209"/>
                  </a:cubicBezTo>
                  <a:cubicBezTo>
                    <a:pt x="199334" y="2055"/>
                    <a:pt x="204378" y="389"/>
                    <a:pt x="206843" y="549"/>
                  </a:cubicBezTo>
                  <a:cubicBezTo>
                    <a:pt x="207825" y="1"/>
                    <a:pt x="217526" y="366"/>
                    <a:pt x="224875" y="3219"/>
                  </a:cubicBezTo>
                  <a:cubicBezTo>
                    <a:pt x="225674" y="3539"/>
                    <a:pt x="226519" y="3721"/>
                    <a:pt x="227341" y="4018"/>
                  </a:cubicBezTo>
                  <a:cubicBezTo>
                    <a:pt x="240031" y="8697"/>
                    <a:pt x="257949" y="8606"/>
                    <a:pt x="270640" y="8515"/>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781951" y="1097824"/>
              <a:ext cx="8272610" cy="4788554"/>
            </a:xfrm>
            <a:custGeom>
              <a:rect b="b" l="l" r="r" t="t"/>
              <a:pathLst>
                <a:path extrusionOk="0" fill="none" h="155007" w="267787">
                  <a:moveTo>
                    <a:pt x="26227" y="155007"/>
                  </a:moveTo>
                  <a:cubicBezTo>
                    <a:pt x="28167" y="146881"/>
                    <a:pt x="33006" y="114606"/>
                    <a:pt x="28783" y="101139"/>
                  </a:cubicBezTo>
                  <a:cubicBezTo>
                    <a:pt x="22940" y="82445"/>
                    <a:pt x="16206" y="72973"/>
                    <a:pt x="8469" y="57132"/>
                  </a:cubicBezTo>
                  <a:cubicBezTo>
                    <a:pt x="0" y="39807"/>
                    <a:pt x="7966" y="17302"/>
                    <a:pt x="20612" y="9610"/>
                  </a:cubicBezTo>
                  <a:cubicBezTo>
                    <a:pt x="33759" y="1666"/>
                    <a:pt x="52932" y="0"/>
                    <a:pt x="68111" y="3744"/>
                  </a:cubicBezTo>
                  <a:cubicBezTo>
                    <a:pt x="74274" y="5273"/>
                    <a:pt x="85504" y="9701"/>
                    <a:pt x="95753" y="13764"/>
                  </a:cubicBezTo>
                  <a:cubicBezTo>
                    <a:pt x="104814" y="17370"/>
                    <a:pt x="118213" y="22369"/>
                    <a:pt x="134693" y="23008"/>
                  </a:cubicBezTo>
                  <a:cubicBezTo>
                    <a:pt x="136678" y="23099"/>
                    <a:pt x="138687" y="22985"/>
                    <a:pt x="140787" y="22871"/>
                  </a:cubicBezTo>
                  <a:cubicBezTo>
                    <a:pt x="148548" y="22437"/>
                    <a:pt x="157198" y="19059"/>
                    <a:pt x="166397" y="14859"/>
                  </a:cubicBezTo>
                  <a:cubicBezTo>
                    <a:pt x="173769" y="11504"/>
                    <a:pt x="181279" y="6871"/>
                    <a:pt x="188149" y="3675"/>
                  </a:cubicBezTo>
                  <a:cubicBezTo>
                    <a:pt x="194700" y="662"/>
                    <a:pt x="200954" y="91"/>
                    <a:pt x="205793" y="982"/>
                  </a:cubicBezTo>
                  <a:cubicBezTo>
                    <a:pt x="210838" y="1895"/>
                    <a:pt x="219877" y="4246"/>
                    <a:pt x="226861" y="8286"/>
                  </a:cubicBezTo>
                  <a:cubicBezTo>
                    <a:pt x="227592" y="8697"/>
                    <a:pt x="228345" y="9085"/>
                    <a:pt x="229052" y="9495"/>
                  </a:cubicBezTo>
                  <a:cubicBezTo>
                    <a:pt x="240397" y="16206"/>
                    <a:pt x="256283" y="16480"/>
                    <a:pt x="267787" y="16001"/>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932150" y="971597"/>
              <a:ext cx="8183763" cy="4923956"/>
            </a:xfrm>
            <a:custGeom>
              <a:rect b="b" l="l" r="r" t="t"/>
              <a:pathLst>
                <a:path extrusionOk="0" fill="none" h="159390" w="264911">
                  <a:moveTo>
                    <a:pt x="26820" y="159389"/>
                  </a:moveTo>
                  <a:cubicBezTo>
                    <a:pt x="29468" y="151195"/>
                    <a:pt x="35014" y="117322"/>
                    <a:pt x="30723" y="103581"/>
                  </a:cubicBezTo>
                  <a:cubicBezTo>
                    <a:pt x="24652" y="84203"/>
                    <a:pt x="17507" y="74730"/>
                    <a:pt x="9130" y="58433"/>
                  </a:cubicBezTo>
                  <a:cubicBezTo>
                    <a:pt x="0" y="40584"/>
                    <a:pt x="8217" y="17188"/>
                    <a:pt x="21296" y="9519"/>
                  </a:cubicBezTo>
                  <a:cubicBezTo>
                    <a:pt x="34923" y="1484"/>
                    <a:pt x="54895" y="0"/>
                    <a:pt x="70462" y="4269"/>
                  </a:cubicBezTo>
                  <a:cubicBezTo>
                    <a:pt x="76716" y="5981"/>
                    <a:pt x="88494" y="10454"/>
                    <a:pt x="98857" y="15156"/>
                  </a:cubicBezTo>
                  <a:cubicBezTo>
                    <a:pt x="107485" y="19060"/>
                    <a:pt x="120541" y="24355"/>
                    <a:pt x="139075" y="21525"/>
                  </a:cubicBezTo>
                  <a:cubicBezTo>
                    <a:pt x="150739" y="19744"/>
                    <a:pt x="165415" y="9199"/>
                    <a:pt x="182717" y="4817"/>
                  </a:cubicBezTo>
                  <a:cubicBezTo>
                    <a:pt x="200178" y="411"/>
                    <a:pt x="219192" y="8446"/>
                    <a:pt x="230764" y="18626"/>
                  </a:cubicBezTo>
                  <a:cubicBezTo>
                    <a:pt x="240716" y="27368"/>
                    <a:pt x="254571" y="28030"/>
                    <a:pt x="264911" y="2714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433740" y="-464750"/>
              <a:ext cx="9068710" cy="6270745"/>
            </a:xfrm>
            <a:custGeom>
              <a:rect b="b" l="l" r="r" t="t"/>
              <a:pathLst>
                <a:path extrusionOk="0" fill="none" h="202986" w="293557">
                  <a:moveTo>
                    <a:pt x="20771" y="202985"/>
                  </a:moveTo>
                  <a:cubicBezTo>
                    <a:pt x="16389" y="195430"/>
                    <a:pt x="14768" y="177604"/>
                    <a:pt x="11276" y="166556"/>
                  </a:cubicBezTo>
                  <a:cubicBezTo>
                    <a:pt x="7305" y="153934"/>
                    <a:pt x="4337" y="144484"/>
                    <a:pt x="2260" y="132889"/>
                  </a:cubicBezTo>
                  <a:cubicBezTo>
                    <a:pt x="0" y="120038"/>
                    <a:pt x="5524" y="105522"/>
                    <a:pt x="14426" y="97921"/>
                  </a:cubicBezTo>
                  <a:cubicBezTo>
                    <a:pt x="22963" y="90594"/>
                    <a:pt x="35106" y="86896"/>
                    <a:pt x="46792" y="86326"/>
                  </a:cubicBezTo>
                  <a:cubicBezTo>
                    <a:pt x="52248" y="86074"/>
                    <a:pt x="59894" y="87627"/>
                    <a:pt x="67563" y="88677"/>
                  </a:cubicBezTo>
                  <a:cubicBezTo>
                    <a:pt x="89316" y="91712"/>
                    <a:pt x="120518" y="108945"/>
                    <a:pt x="144188" y="118258"/>
                  </a:cubicBezTo>
                  <a:cubicBezTo>
                    <a:pt x="148114" y="119810"/>
                    <a:pt x="152017" y="121203"/>
                    <a:pt x="155966" y="122367"/>
                  </a:cubicBezTo>
                  <a:cubicBezTo>
                    <a:pt x="174842" y="127913"/>
                    <a:pt x="193742" y="127206"/>
                    <a:pt x="210153" y="120221"/>
                  </a:cubicBezTo>
                  <a:cubicBezTo>
                    <a:pt x="225081" y="113876"/>
                    <a:pt x="236767" y="96962"/>
                    <a:pt x="237064" y="80779"/>
                  </a:cubicBezTo>
                  <a:cubicBezTo>
                    <a:pt x="237292" y="68796"/>
                    <a:pt x="231654" y="57725"/>
                    <a:pt x="215289" y="51654"/>
                  </a:cubicBezTo>
                  <a:cubicBezTo>
                    <a:pt x="183858" y="39990"/>
                    <a:pt x="199813" y="21799"/>
                    <a:pt x="209012" y="17188"/>
                  </a:cubicBezTo>
                  <a:cubicBezTo>
                    <a:pt x="210541" y="16412"/>
                    <a:pt x="212025" y="15522"/>
                    <a:pt x="213622" y="14768"/>
                  </a:cubicBezTo>
                  <a:cubicBezTo>
                    <a:pt x="236950" y="3698"/>
                    <a:pt x="271507" y="0"/>
                    <a:pt x="293557" y="308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34052" y="-925202"/>
              <a:ext cx="9245724" cy="6712848"/>
            </a:xfrm>
            <a:custGeom>
              <a:rect b="b" l="l" r="r" t="t"/>
              <a:pathLst>
                <a:path extrusionOk="0" fill="none" h="217297" w="299287">
                  <a:moveTo>
                    <a:pt x="19562" y="217297"/>
                  </a:moveTo>
                  <a:cubicBezTo>
                    <a:pt x="13787" y="209879"/>
                    <a:pt x="10729" y="195271"/>
                    <a:pt x="7396" y="184748"/>
                  </a:cubicBezTo>
                  <a:cubicBezTo>
                    <a:pt x="3835" y="173472"/>
                    <a:pt x="1690" y="164023"/>
                    <a:pt x="891" y="153386"/>
                  </a:cubicBezTo>
                  <a:cubicBezTo>
                    <a:pt x="1" y="141540"/>
                    <a:pt x="5022" y="128826"/>
                    <a:pt x="13034" y="121203"/>
                  </a:cubicBezTo>
                  <a:cubicBezTo>
                    <a:pt x="20589" y="114035"/>
                    <a:pt x="31157" y="109767"/>
                    <a:pt x="42045" y="108352"/>
                  </a:cubicBezTo>
                  <a:cubicBezTo>
                    <a:pt x="47363" y="107644"/>
                    <a:pt x="54256" y="108352"/>
                    <a:pt x="61309" y="108991"/>
                  </a:cubicBezTo>
                  <a:cubicBezTo>
                    <a:pt x="85984" y="111296"/>
                    <a:pt x="120952" y="131908"/>
                    <a:pt x="146288" y="143092"/>
                  </a:cubicBezTo>
                  <a:cubicBezTo>
                    <a:pt x="150648" y="145009"/>
                    <a:pt x="154985" y="146721"/>
                    <a:pt x="159344" y="148136"/>
                  </a:cubicBezTo>
                  <a:cubicBezTo>
                    <a:pt x="180663" y="155121"/>
                    <a:pt x="201868" y="154893"/>
                    <a:pt x="219877" y="147292"/>
                  </a:cubicBezTo>
                  <a:cubicBezTo>
                    <a:pt x="236494" y="140307"/>
                    <a:pt x="249321" y="120632"/>
                    <a:pt x="247929" y="101573"/>
                  </a:cubicBezTo>
                  <a:cubicBezTo>
                    <a:pt x="246925" y="87604"/>
                    <a:pt x="238457" y="74274"/>
                    <a:pt x="217389" y="66582"/>
                  </a:cubicBezTo>
                  <a:cubicBezTo>
                    <a:pt x="177833" y="52225"/>
                    <a:pt x="195226" y="29103"/>
                    <a:pt x="205040" y="22849"/>
                  </a:cubicBezTo>
                  <a:cubicBezTo>
                    <a:pt x="206729" y="21753"/>
                    <a:pt x="208419" y="20612"/>
                    <a:pt x="210176" y="19607"/>
                  </a:cubicBezTo>
                  <a:cubicBezTo>
                    <a:pt x="236243" y="4657"/>
                    <a:pt x="274886" y="0"/>
                    <a:pt x="299286" y="3881"/>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384911" y="-1616237"/>
              <a:ext cx="9580629" cy="7377098"/>
            </a:xfrm>
            <a:custGeom>
              <a:rect b="b" l="l" r="r" t="t"/>
              <a:pathLst>
                <a:path extrusionOk="0" fill="none" h="238799" w="310128">
                  <a:moveTo>
                    <a:pt x="19995" y="238799"/>
                  </a:moveTo>
                  <a:cubicBezTo>
                    <a:pt x="12120" y="231563"/>
                    <a:pt x="6916" y="221794"/>
                    <a:pt x="3812" y="212070"/>
                  </a:cubicBezTo>
                  <a:cubicBezTo>
                    <a:pt x="868" y="202803"/>
                    <a:pt x="0" y="193376"/>
                    <a:pt x="1073" y="184132"/>
                  </a:cubicBezTo>
                  <a:cubicBezTo>
                    <a:pt x="2260" y="173792"/>
                    <a:pt x="6505" y="163795"/>
                    <a:pt x="13239" y="156148"/>
                  </a:cubicBezTo>
                  <a:cubicBezTo>
                    <a:pt x="19310" y="149232"/>
                    <a:pt x="27459" y="144051"/>
                    <a:pt x="37183" y="141380"/>
                  </a:cubicBezTo>
                  <a:cubicBezTo>
                    <a:pt x="42273" y="139988"/>
                    <a:pt x="48002" y="139372"/>
                    <a:pt x="54165" y="139486"/>
                  </a:cubicBezTo>
                  <a:cubicBezTo>
                    <a:pt x="83176" y="139965"/>
                    <a:pt x="123782" y="166443"/>
                    <a:pt x="151697" y="180343"/>
                  </a:cubicBezTo>
                  <a:cubicBezTo>
                    <a:pt x="156673" y="182854"/>
                    <a:pt x="161672" y="184999"/>
                    <a:pt x="166648" y="186825"/>
                  </a:cubicBezTo>
                  <a:cubicBezTo>
                    <a:pt x="191596" y="195956"/>
                    <a:pt x="216293" y="196458"/>
                    <a:pt x="236699" y="187921"/>
                  </a:cubicBezTo>
                  <a:cubicBezTo>
                    <a:pt x="255849" y="179932"/>
                    <a:pt x="270457" y="156103"/>
                    <a:pt x="266486" y="132798"/>
                  </a:cubicBezTo>
                  <a:cubicBezTo>
                    <a:pt x="263655" y="115748"/>
                    <a:pt x="250919" y="99040"/>
                    <a:pt x="222798" y="88974"/>
                  </a:cubicBezTo>
                  <a:cubicBezTo>
                    <a:pt x="171076" y="70485"/>
                    <a:pt x="190477" y="40082"/>
                    <a:pt x="201342" y="31317"/>
                  </a:cubicBezTo>
                  <a:cubicBezTo>
                    <a:pt x="203260" y="29765"/>
                    <a:pt x="205223" y="28281"/>
                    <a:pt x="207277" y="26866"/>
                  </a:cubicBezTo>
                  <a:cubicBezTo>
                    <a:pt x="237452" y="6118"/>
                    <a:pt x="282212" y="1"/>
                    <a:pt x="310128" y="5091"/>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7"/>
          <p:cNvSpPr txBox="1"/>
          <p:nvPr>
            <p:ph type="ctrTitle"/>
          </p:nvPr>
        </p:nvSpPr>
        <p:spPr>
          <a:xfrm>
            <a:off x="521550" y="664525"/>
            <a:ext cx="8100900" cy="28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Axle Informatics Team 3</a:t>
            </a:r>
            <a:endParaRPr sz="4400"/>
          </a:p>
          <a:p>
            <a:pPr indent="0" lvl="0" marL="0" rtl="0" algn="l">
              <a:spcBef>
                <a:spcPts val="0"/>
              </a:spcBef>
              <a:spcAft>
                <a:spcPts val="0"/>
              </a:spcAft>
              <a:buNone/>
            </a:pPr>
            <a:r>
              <a:rPr lang="en" sz="4400"/>
              <a:t>Academic Paper Embedding Pipeline</a:t>
            </a:r>
            <a:endParaRPr sz="4400"/>
          </a:p>
          <a:p>
            <a:pPr indent="0" lvl="0" marL="0" rtl="0" algn="l">
              <a:spcBef>
                <a:spcPts val="0"/>
              </a:spcBef>
              <a:spcAft>
                <a:spcPts val="0"/>
              </a:spcAft>
              <a:buNone/>
            </a:pPr>
            <a:r>
              <a:rPr lang="en" sz="4400">
                <a:solidFill>
                  <a:srgbClr val="D7DFE5"/>
                </a:solidFill>
              </a:rPr>
              <a:t>AI Studio Final Presentation</a:t>
            </a:r>
            <a:endParaRPr sz="4400">
              <a:solidFill>
                <a:srgbClr val="D7DFE5"/>
              </a:solidFill>
            </a:endParaRPr>
          </a:p>
        </p:txBody>
      </p:sp>
      <p:sp>
        <p:nvSpPr>
          <p:cNvPr id="371" name="Google Shape;371;p27"/>
          <p:cNvSpPr txBox="1"/>
          <p:nvPr>
            <p:ph idx="1" type="subTitle"/>
          </p:nvPr>
        </p:nvSpPr>
        <p:spPr>
          <a:xfrm>
            <a:off x="521550" y="3719913"/>
            <a:ext cx="56823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a:t>
            </a:r>
            <a:endParaRPr/>
          </a:p>
          <a:p>
            <a:pPr indent="0" lvl="0" marL="0" rtl="0" algn="l">
              <a:spcBef>
                <a:spcPts val="0"/>
              </a:spcBef>
              <a:spcAft>
                <a:spcPts val="0"/>
              </a:spcAft>
              <a:buNone/>
            </a:pPr>
            <a:r>
              <a:rPr lang="en"/>
              <a:t>December 6,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We Leveraged</a:t>
            </a:r>
            <a:endParaRPr/>
          </a:p>
        </p:txBody>
      </p:sp>
      <p:sp>
        <p:nvSpPr>
          <p:cNvPr id="494" name="Google Shape;494;p36"/>
          <p:cNvSpPr txBox="1"/>
          <p:nvPr/>
        </p:nvSpPr>
        <p:spPr>
          <a:xfrm>
            <a:off x="496200" y="950400"/>
            <a:ext cx="8151600" cy="50076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Publicly available data from arXiv</a:t>
            </a:r>
            <a:endParaRPr sz="2500">
              <a:solidFill>
                <a:schemeClr val="dk1"/>
              </a:solidFill>
              <a:latin typeface="Barlow Light"/>
              <a:ea typeface="Barlow Light"/>
              <a:cs typeface="Barlow Light"/>
              <a:sym typeface="Barlow Light"/>
            </a:endParaRPr>
          </a:p>
          <a:p>
            <a:pPr indent="-387350" lvl="0" marL="457200" rtl="0" algn="l">
              <a:lnSpc>
                <a:spcPct val="115000"/>
              </a:lnSpc>
              <a:spcBef>
                <a:spcPts val="100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Web-based VSCode through Polus Notebooks Hub </a:t>
            </a:r>
            <a:endParaRPr sz="2500">
              <a:solidFill>
                <a:schemeClr val="dk1"/>
              </a:solidFill>
              <a:latin typeface="Barlow Light"/>
              <a:ea typeface="Barlow Light"/>
              <a:cs typeface="Barlow Light"/>
              <a:sym typeface="Barlow Light"/>
            </a:endParaRPr>
          </a:p>
          <a:p>
            <a:pPr indent="-387350" lvl="0" marL="457200" rtl="0" algn="l">
              <a:lnSpc>
                <a:spcPct val="115000"/>
              </a:lnSpc>
              <a:spcBef>
                <a:spcPts val="100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Gsutil </a:t>
            </a:r>
            <a:endParaRPr sz="2500">
              <a:solidFill>
                <a:schemeClr val="dk1"/>
              </a:solidFill>
              <a:latin typeface="Barlow Light"/>
              <a:ea typeface="Barlow Light"/>
              <a:cs typeface="Barlow Light"/>
              <a:sym typeface="Barlow Light"/>
            </a:endParaRPr>
          </a:p>
          <a:p>
            <a:pPr indent="-387350" lvl="0" marL="457200" rtl="0" algn="l">
              <a:lnSpc>
                <a:spcPct val="115000"/>
              </a:lnSpc>
              <a:spcBef>
                <a:spcPts val="100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Github repository and project dashboard</a:t>
            </a:r>
            <a:endParaRPr sz="2500">
              <a:solidFill>
                <a:schemeClr val="dk1"/>
              </a:solidFill>
              <a:latin typeface="Barlow Light"/>
              <a:ea typeface="Barlow Light"/>
              <a:cs typeface="Barlow Light"/>
              <a:sym typeface="Barlow Light"/>
            </a:endParaRPr>
          </a:p>
          <a:p>
            <a:pPr indent="-387350" lvl="0" marL="457200" rtl="0" algn="l">
              <a:lnSpc>
                <a:spcPct val="115000"/>
              </a:lnSpc>
              <a:spcBef>
                <a:spcPts val="100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PDF Parsing libraries </a:t>
            </a:r>
            <a:endParaRPr sz="2500">
              <a:solidFill>
                <a:schemeClr val="dk1"/>
              </a:solidFill>
              <a:latin typeface="Barlow Light"/>
              <a:ea typeface="Barlow Light"/>
              <a:cs typeface="Barlow Light"/>
              <a:sym typeface="Barlow Light"/>
            </a:endParaRPr>
          </a:p>
          <a:p>
            <a:pPr indent="-387350" lvl="1" marL="914400" rtl="0" algn="l">
              <a:lnSpc>
                <a:spcPct val="115000"/>
              </a:lnSpc>
              <a:spcBef>
                <a:spcPts val="100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Traditional OCR</a:t>
            </a:r>
            <a:endParaRPr sz="2500">
              <a:solidFill>
                <a:schemeClr val="dk1"/>
              </a:solidFill>
              <a:latin typeface="Barlow Light"/>
              <a:ea typeface="Barlow Light"/>
              <a:cs typeface="Barlow Light"/>
              <a:sym typeface="Barlow Light"/>
            </a:endParaRPr>
          </a:p>
          <a:p>
            <a:pPr indent="-387350" lvl="1" marL="914400" rtl="0" algn="l">
              <a:lnSpc>
                <a:spcPct val="115000"/>
              </a:lnSpc>
              <a:spcBef>
                <a:spcPts val="1000"/>
              </a:spcBef>
              <a:spcAft>
                <a:spcPts val="0"/>
              </a:spcAft>
              <a:buClr>
                <a:schemeClr val="dk1"/>
              </a:buClr>
              <a:buSzPts val="2500"/>
              <a:buFont typeface="Barlow Light"/>
              <a:buChar char="○"/>
            </a:pPr>
            <a:r>
              <a:rPr lang="en" sz="2500">
                <a:solidFill>
                  <a:schemeClr val="dk1"/>
                </a:solidFill>
                <a:latin typeface="Barlow Light"/>
                <a:ea typeface="Barlow Light"/>
                <a:cs typeface="Barlow Light"/>
                <a:sym typeface="Barlow Light"/>
              </a:rPr>
              <a:t>AI </a:t>
            </a:r>
            <a:endParaRPr sz="2500">
              <a:solidFill>
                <a:schemeClr val="dk1"/>
              </a:solidFill>
              <a:latin typeface="Barlow Light"/>
              <a:ea typeface="Barlow Light"/>
              <a:cs typeface="Barlow Light"/>
              <a:sym typeface="Barlow Light"/>
            </a:endParaRPr>
          </a:p>
          <a:p>
            <a:pPr indent="0" lvl="0" marL="0" rtl="0" algn="l">
              <a:lnSpc>
                <a:spcPct val="115000"/>
              </a:lnSpc>
              <a:spcBef>
                <a:spcPts val="1000"/>
              </a:spcBef>
              <a:spcAft>
                <a:spcPts val="0"/>
              </a:spcAft>
              <a:buNone/>
            </a:pPr>
            <a:r>
              <a:t/>
            </a:r>
            <a:endParaRPr sz="2500">
              <a:solidFill>
                <a:schemeClr val="dk1"/>
              </a:solidFill>
              <a:latin typeface="Barlow Light"/>
              <a:ea typeface="Barlow Light"/>
              <a:cs typeface="Barlow Light"/>
              <a:sym typeface="Barlow Light"/>
            </a:endParaRPr>
          </a:p>
          <a:p>
            <a:pPr indent="0" lvl="0" marL="0" rtl="0" algn="l">
              <a:lnSpc>
                <a:spcPct val="115000"/>
              </a:lnSpc>
              <a:spcBef>
                <a:spcPts val="0"/>
              </a:spcBef>
              <a:spcAft>
                <a:spcPts val="0"/>
              </a:spcAft>
              <a:buNone/>
            </a:pPr>
            <a:r>
              <a:t/>
            </a:r>
            <a:endParaRPr sz="2500">
              <a:solidFill>
                <a:schemeClr val="dk1"/>
              </a:solidFill>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7"/>
          <p:cNvSpPr txBox="1"/>
          <p:nvPr>
            <p:ph type="title"/>
          </p:nvPr>
        </p:nvSpPr>
        <p:spPr>
          <a:xfrm>
            <a:off x="1019975" y="2571750"/>
            <a:ext cx="71043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Understanding &amp; Data Preparation </a:t>
            </a:r>
            <a:endParaRPr/>
          </a:p>
        </p:txBody>
      </p:sp>
      <p:sp>
        <p:nvSpPr>
          <p:cNvPr id="500" name="Google Shape;500;p37"/>
          <p:cNvSpPr txBox="1"/>
          <p:nvPr>
            <p:ph idx="2" type="title"/>
          </p:nvPr>
        </p:nvSpPr>
        <p:spPr>
          <a:xfrm>
            <a:off x="3856175" y="1729950"/>
            <a:ext cx="14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01" name="Google Shape;501;p37"/>
          <p:cNvGrpSpPr/>
          <p:nvPr/>
        </p:nvGrpSpPr>
        <p:grpSpPr>
          <a:xfrm>
            <a:off x="-100951" y="-895349"/>
            <a:ext cx="9041592" cy="6820244"/>
            <a:chOff x="96600" y="-74700"/>
            <a:chExt cx="7098125" cy="5354250"/>
          </a:xfrm>
        </p:grpSpPr>
        <p:sp>
          <p:nvSpPr>
            <p:cNvPr id="502" name="Google Shape;502;p37"/>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238125" y="7504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arXiv</a:t>
            </a:r>
            <a:r>
              <a:rPr lang="en"/>
              <a:t> Dataset</a:t>
            </a:r>
            <a:endParaRPr/>
          </a:p>
        </p:txBody>
      </p:sp>
      <p:sp>
        <p:nvSpPr>
          <p:cNvPr id="510" name="Google Shape;510;p38"/>
          <p:cNvSpPr txBox="1"/>
          <p:nvPr>
            <p:ph idx="1" type="body"/>
          </p:nvPr>
        </p:nvSpPr>
        <p:spPr>
          <a:xfrm>
            <a:off x="720000" y="1152475"/>
            <a:ext cx="7941000" cy="3776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400"/>
              <a:t>Foundational open-access archive, with articles covering areas like physics, computer science, mathematics, and more.</a:t>
            </a:r>
            <a:endParaRPr sz="2400"/>
          </a:p>
          <a:p>
            <a:pPr indent="-393700" lvl="0" marL="457200" rtl="0" algn="l">
              <a:spcBef>
                <a:spcPts val="1000"/>
              </a:spcBef>
              <a:spcAft>
                <a:spcPts val="0"/>
              </a:spcAft>
              <a:buSzPts val="2600"/>
              <a:buChar char="●"/>
            </a:pPr>
            <a:r>
              <a:rPr lang="en" sz="2400"/>
              <a:t>Supports research accessibility by offering a free, machine-readable dataset for analysis and machine learning applications.</a:t>
            </a:r>
            <a:endParaRPr sz="2400"/>
          </a:p>
          <a:p>
            <a:pPr indent="-393700" lvl="0" marL="457200" rtl="0" algn="l">
              <a:spcBef>
                <a:spcPts val="1000"/>
              </a:spcBef>
              <a:spcAft>
                <a:spcPts val="0"/>
              </a:spcAft>
              <a:buSzPts val="2600"/>
              <a:buChar char="●"/>
            </a:pPr>
            <a:r>
              <a:rPr lang="en" sz="2400"/>
              <a:t>~2.4 million pdfs and 7 terabytes of data</a:t>
            </a:r>
            <a:endParaRPr sz="2400"/>
          </a:p>
          <a:p>
            <a:pPr indent="-393700" lvl="0" marL="457200" rtl="0" algn="l">
              <a:spcBef>
                <a:spcPts val="1000"/>
              </a:spcBef>
              <a:spcAft>
                <a:spcPts val="0"/>
              </a:spcAft>
              <a:buSzPts val="2600"/>
              <a:buChar char="●"/>
            </a:pPr>
            <a:r>
              <a:rPr lang="en" sz="2400"/>
              <a:t>Pulled PDFs from dataset using Gsutil</a:t>
            </a:r>
            <a:endParaRPr sz="2400"/>
          </a:p>
          <a:p>
            <a:pPr indent="0" lvl="0" marL="0" rtl="0" algn="l">
              <a:spcBef>
                <a:spcPts val="1000"/>
              </a:spcBef>
              <a:spcAft>
                <a:spcPts val="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Parsing Metadata and Retrieval Function</a:t>
            </a:r>
            <a:endParaRPr/>
          </a:p>
        </p:txBody>
      </p:sp>
      <p:sp>
        <p:nvSpPr>
          <p:cNvPr id="516" name="Google Shape;516;p39"/>
          <p:cNvSpPr txBox="1"/>
          <p:nvPr>
            <p:ph idx="1" type="body"/>
          </p:nvPr>
        </p:nvSpPr>
        <p:spPr>
          <a:xfrm>
            <a:off x="465175" y="1027550"/>
            <a:ext cx="4142100" cy="39324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Parsed JSON metadata from Kaggle , creating a new JSON file where the arXiv IDs are keys, and values are the associated records</a:t>
            </a:r>
            <a:endParaRPr sz="1900"/>
          </a:p>
          <a:p>
            <a:pPr indent="-349250" lvl="0" marL="457200" rtl="0" algn="l">
              <a:lnSpc>
                <a:spcPct val="115000"/>
              </a:lnSpc>
              <a:spcBef>
                <a:spcPts val="1000"/>
              </a:spcBef>
              <a:spcAft>
                <a:spcPts val="0"/>
              </a:spcAft>
              <a:buSzPts val="1900"/>
              <a:buChar char="●"/>
            </a:pPr>
            <a:r>
              <a:rPr lang="en" sz="1900"/>
              <a:t>Created a function that takes an arXiv ID and returns the associated record</a:t>
            </a:r>
            <a:endParaRPr sz="1900"/>
          </a:p>
          <a:p>
            <a:pPr indent="-349250" lvl="0" marL="457200" rtl="0" algn="l">
              <a:lnSpc>
                <a:spcPct val="115000"/>
              </a:lnSpc>
              <a:spcBef>
                <a:spcPts val="1000"/>
              </a:spcBef>
              <a:spcAft>
                <a:spcPts val="1000"/>
              </a:spcAft>
              <a:buSzPts val="1900"/>
              <a:buChar char="●"/>
            </a:pPr>
            <a:r>
              <a:rPr lang="en" sz="1900"/>
              <a:t>Created a function that randomly selects 100 random arXiv IDs from papers published in 2024</a:t>
            </a:r>
            <a:endParaRPr sz="1900"/>
          </a:p>
        </p:txBody>
      </p:sp>
      <p:pic>
        <p:nvPicPr>
          <p:cNvPr id="517" name="Google Shape;517;p39"/>
          <p:cNvPicPr preferRelativeResize="0"/>
          <p:nvPr/>
        </p:nvPicPr>
        <p:blipFill>
          <a:blip r:embed="rId3">
            <a:alphaModFix/>
          </a:blip>
          <a:stretch>
            <a:fillRect/>
          </a:stretch>
        </p:blipFill>
        <p:spPr>
          <a:xfrm>
            <a:off x="4607284" y="1210850"/>
            <a:ext cx="4249641" cy="356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0"/>
          <p:cNvSpPr txBox="1"/>
          <p:nvPr>
            <p:ph type="title"/>
          </p:nvPr>
        </p:nvSpPr>
        <p:spPr>
          <a:xfrm>
            <a:off x="1019975" y="2571750"/>
            <a:ext cx="71043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&amp; Evaluation </a:t>
            </a:r>
            <a:endParaRPr/>
          </a:p>
        </p:txBody>
      </p:sp>
      <p:sp>
        <p:nvSpPr>
          <p:cNvPr id="523" name="Google Shape;523;p40"/>
          <p:cNvSpPr txBox="1"/>
          <p:nvPr>
            <p:ph idx="2" type="title"/>
          </p:nvPr>
        </p:nvSpPr>
        <p:spPr>
          <a:xfrm>
            <a:off x="3856175" y="1729950"/>
            <a:ext cx="14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524" name="Google Shape;524;p40"/>
          <p:cNvGrpSpPr/>
          <p:nvPr/>
        </p:nvGrpSpPr>
        <p:grpSpPr>
          <a:xfrm>
            <a:off x="-100951" y="-895349"/>
            <a:ext cx="9041592" cy="6820244"/>
            <a:chOff x="96600" y="-74700"/>
            <a:chExt cx="7098125" cy="5354250"/>
          </a:xfrm>
        </p:grpSpPr>
        <p:sp>
          <p:nvSpPr>
            <p:cNvPr id="525" name="Google Shape;525;p40"/>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238125" y="7504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533" name="Google Shape;533;p41"/>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1000"/>
              </a:spcBef>
              <a:spcAft>
                <a:spcPts val="0"/>
              </a:spcAft>
              <a:buSzPts val="2800"/>
              <a:buChar char="●"/>
            </a:pPr>
            <a:r>
              <a:rPr lang="en" sz="2600"/>
              <a:t>Each fellow picked a traditional OCR and an AI model parser to test using a test set of PDFs from the arXiv of dataset.</a:t>
            </a:r>
            <a:endParaRPr sz="2600"/>
          </a:p>
          <a:p>
            <a:pPr indent="-406400" lvl="0" marL="457200" rtl="0" algn="l">
              <a:lnSpc>
                <a:spcPct val="100000"/>
              </a:lnSpc>
              <a:spcBef>
                <a:spcPts val="1000"/>
              </a:spcBef>
              <a:spcAft>
                <a:spcPts val="0"/>
              </a:spcAft>
              <a:buSzPts val="2800"/>
              <a:buChar char="●"/>
            </a:pPr>
            <a:r>
              <a:rPr lang="en" sz="2600"/>
              <a:t>The aim is for each fellow to parse an individual randomized set of 100 PDFs using each parser.</a:t>
            </a:r>
            <a:endParaRPr sz="2600"/>
          </a:p>
          <a:p>
            <a:pPr indent="0" lvl="0" marL="0" rtl="0" algn="l">
              <a:lnSpc>
                <a:spcPct val="150000"/>
              </a:lnSpc>
              <a:spcBef>
                <a:spcPts val="1000"/>
              </a:spcBef>
              <a:spcAft>
                <a:spcPts val="0"/>
              </a:spcAft>
              <a:buNone/>
            </a:pPr>
            <a:r>
              <a:t/>
            </a:r>
            <a:endParaRPr sz="2600"/>
          </a:p>
          <a:p>
            <a:pPr indent="0" lvl="0" marL="0" rtl="0" algn="l">
              <a:lnSpc>
                <a:spcPct val="150000"/>
              </a:lnSpc>
              <a:spcBef>
                <a:spcPts val="0"/>
              </a:spcBef>
              <a:spcAft>
                <a:spcPts val="0"/>
              </a:spcAft>
              <a:buNone/>
            </a:pPr>
            <a:r>
              <a:t/>
            </a:r>
            <a:endParaRPr sz="2600"/>
          </a:p>
          <a:p>
            <a:pPr indent="0" lvl="0" marL="0" rtl="0" algn="l">
              <a:lnSpc>
                <a:spcPct val="150000"/>
              </a:lnSpc>
              <a:spcBef>
                <a:spcPts val="0"/>
              </a:spcBef>
              <a:spcAft>
                <a:spcPts val="0"/>
              </a:spcAft>
              <a:buNone/>
            </a:pPr>
            <a:r>
              <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Criteria </a:t>
            </a:r>
            <a:endParaRPr/>
          </a:p>
        </p:txBody>
      </p:sp>
      <p:sp>
        <p:nvSpPr>
          <p:cNvPr id="539" name="Google Shape;539;p42"/>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t>Potential considerations for selection:</a:t>
            </a:r>
            <a:endParaRPr sz="2800"/>
          </a:p>
          <a:p>
            <a:pPr indent="-406400" lvl="0" marL="457200" rtl="0" algn="l">
              <a:lnSpc>
                <a:spcPct val="100000"/>
              </a:lnSpc>
              <a:spcBef>
                <a:spcPts val="1000"/>
              </a:spcBef>
              <a:spcAft>
                <a:spcPts val="0"/>
              </a:spcAft>
              <a:buSzPts val="2800"/>
              <a:buChar char="●"/>
            </a:pPr>
            <a:r>
              <a:rPr lang="en" sz="2800"/>
              <a:t>Parsing time</a:t>
            </a:r>
            <a:endParaRPr sz="2800"/>
          </a:p>
          <a:p>
            <a:pPr indent="-406400" lvl="0" marL="457200" rtl="0" algn="l">
              <a:lnSpc>
                <a:spcPct val="100000"/>
              </a:lnSpc>
              <a:spcBef>
                <a:spcPts val="1000"/>
              </a:spcBef>
              <a:spcAft>
                <a:spcPts val="0"/>
              </a:spcAft>
              <a:buSzPts val="2800"/>
              <a:buChar char="●"/>
            </a:pPr>
            <a:r>
              <a:rPr lang="en" sz="2800"/>
              <a:t>Output form: text, markdown, etc.</a:t>
            </a:r>
            <a:endParaRPr sz="2800"/>
          </a:p>
          <a:p>
            <a:pPr indent="-406400" lvl="0" marL="457200" rtl="0" algn="l">
              <a:lnSpc>
                <a:spcPct val="100000"/>
              </a:lnSpc>
              <a:spcBef>
                <a:spcPts val="1000"/>
              </a:spcBef>
              <a:spcAft>
                <a:spcPts val="0"/>
              </a:spcAft>
              <a:buSzPts val="2800"/>
              <a:buChar char="●"/>
            </a:pPr>
            <a:r>
              <a:rPr lang="en" sz="2800"/>
              <a:t>Handling of special features: images, equations, diagrams, etc.</a:t>
            </a:r>
            <a:endParaRPr sz="2800"/>
          </a:p>
          <a:p>
            <a:pPr indent="-406400" lvl="0" marL="457200" rtl="0" algn="l">
              <a:lnSpc>
                <a:spcPct val="100000"/>
              </a:lnSpc>
              <a:spcBef>
                <a:spcPts val="1000"/>
              </a:spcBef>
              <a:spcAft>
                <a:spcPts val="0"/>
              </a:spcAft>
              <a:buSzPts val="2800"/>
              <a:buChar char="●"/>
            </a:pPr>
            <a:r>
              <a:rPr b="1" lang="en" sz="2800"/>
              <a:t>Parsing accuracy</a:t>
            </a:r>
            <a:endParaRPr b="1" sz="2800"/>
          </a:p>
          <a:p>
            <a:pPr indent="0" lvl="0" marL="0" rtl="0" algn="l">
              <a:spcBef>
                <a:spcPts val="1000"/>
              </a:spcBef>
              <a:spcAft>
                <a:spcPts val="0"/>
              </a:spcAft>
              <a:buNone/>
            </a:pPr>
            <a:r>
              <a:t/>
            </a:r>
            <a:endParaRPr sz="3100"/>
          </a:p>
          <a:p>
            <a:pPr indent="0" lvl="0" marL="0" rtl="0" algn="l">
              <a:spcBef>
                <a:spcPts val="0"/>
              </a:spcBef>
              <a:spcAft>
                <a:spcPts val="0"/>
              </a:spcAft>
              <a:buNone/>
            </a:pPr>
            <a:r>
              <a:t/>
            </a:r>
            <a:endParaRPr sz="3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aphicFrame>
        <p:nvGraphicFramePr>
          <p:cNvPr id="544" name="Google Shape;544;p43"/>
          <p:cNvGraphicFramePr/>
          <p:nvPr/>
        </p:nvGraphicFramePr>
        <p:xfrm>
          <a:off x="151150" y="726975"/>
          <a:ext cx="3000000" cy="3000000"/>
        </p:xfrm>
        <a:graphic>
          <a:graphicData uri="http://schemas.openxmlformats.org/drawingml/2006/table">
            <a:tbl>
              <a:tblPr>
                <a:noFill/>
                <a:tableStyleId>{64AE9908-E6DC-40C1-8717-4AB296F5D200}</a:tableStyleId>
              </a:tblPr>
              <a:tblGrid>
                <a:gridCol w="934400"/>
                <a:gridCol w="1436775"/>
                <a:gridCol w="984650"/>
                <a:gridCol w="1557350"/>
                <a:gridCol w="1466925"/>
                <a:gridCol w="1255925"/>
                <a:gridCol w="1205675"/>
              </a:tblGrid>
              <a:tr h="200025">
                <a:tc>
                  <a:txBody>
                    <a:bodyPr/>
                    <a:lstStyle/>
                    <a:p>
                      <a:pPr indent="0" lvl="0" marL="0" rtl="0" algn="ctr">
                        <a:lnSpc>
                          <a:spcPct val="115000"/>
                        </a:lnSpc>
                        <a:spcBef>
                          <a:spcPts val="0"/>
                        </a:spcBef>
                        <a:spcAft>
                          <a:spcPts val="0"/>
                        </a:spcAft>
                        <a:buNone/>
                      </a:pPr>
                      <a:r>
                        <a:rPr b="1" lang="en" sz="1000">
                          <a:solidFill>
                            <a:schemeClr val="dk1"/>
                          </a:solidFill>
                        </a:rPr>
                        <a:t>Tool</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Model Type</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Open Source?</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Output Form</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Supports Equations?</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Supports Images?</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Supports Tables?</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Nougat</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Transformer-based </a:t>
                      </a:r>
                      <a:r>
                        <a:rPr lang="en" sz="1000">
                          <a:solidFill>
                            <a:schemeClr val="dk1"/>
                          </a:solidFill>
                        </a:rPr>
                        <a:t>AI</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Markdown</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900">
                          <a:solidFill>
                            <a:schemeClr val="dk1"/>
                          </a:solidFill>
                        </a:rPr>
                        <a:t>PDFPlumber</a:t>
                      </a:r>
                      <a:endParaRPr b="1" sz="9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Rule-based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JSON</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Marker</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AI-assisted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Markdown</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PDFMiner</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Rule-based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XML</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rgbClr val="FF0000"/>
                          </a:solidFill>
                        </a:rPr>
                        <a:t>Donut</a:t>
                      </a:r>
                      <a:endParaRPr b="1" sz="1000">
                        <a:solidFill>
                          <a:srgbClr val="FF0000"/>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Transformer-based AI</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JSON</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rgbClr val="FF0000"/>
                          </a:solidFill>
                        </a:rPr>
                        <a:t>Claude</a:t>
                      </a:r>
                      <a:endParaRPr b="1" sz="1000">
                        <a:solidFill>
                          <a:srgbClr val="FF0000"/>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Transformer-based AI</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JSON, Chat</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rgbClr val="FF0000"/>
                          </a:solidFill>
                        </a:rPr>
                        <a:t>Kosmos</a:t>
                      </a:r>
                      <a:endParaRPr b="1" sz="1000">
                        <a:solidFill>
                          <a:srgbClr val="FF0000"/>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Multimodal AI</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Visual Output</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PyMuPDF</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Rule-based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PDF, Images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Llama Parse</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Transformer-based AI</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JSON, Markdown</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DocTR</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Vision Transformer</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JSON, Images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Limited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 sz="1000">
                          <a:solidFill>
                            <a:schemeClr val="dk1"/>
                          </a:solidFill>
                        </a:rPr>
                        <a:t>Open Parse</a:t>
                      </a:r>
                      <a:endParaRPr b="1"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AI-assisted</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Text, JSON, Markdown</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No</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Yes</a:t>
                      </a:r>
                      <a:endParaRPr sz="1000">
                        <a:solidFill>
                          <a:schemeClr val="dk1"/>
                        </a:solidFill>
                      </a:endParaRPr>
                    </a:p>
                  </a:txBody>
                  <a:tcPr marT="91425" marB="91425" marR="91425" marL="91425">
                    <a:lnL cap="flat" cmpd="sng" w="9525">
                      <a:solidFill>
                        <a:srgbClr val="7994A9"/>
                      </a:solidFill>
                      <a:prstDash val="solid"/>
                      <a:round/>
                      <a:headEnd len="sm" w="sm" type="none"/>
                      <a:tailEnd len="sm" w="sm" type="none"/>
                    </a:lnL>
                    <a:lnR cap="flat" cmpd="sng" w="9525">
                      <a:solidFill>
                        <a:srgbClr val="7994A9"/>
                      </a:solidFill>
                      <a:prstDash val="solid"/>
                      <a:round/>
                      <a:headEnd len="sm" w="sm" type="none"/>
                      <a:tailEnd len="sm" w="sm" type="none"/>
                    </a:lnR>
                    <a:lnT cap="flat" cmpd="sng" w="9525">
                      <a:solidFill>
                        <a:srgbClr val="7994A9"/>
                      </a:solidFill>
                      <a:prstDash val="solid"/>
                      <a:round/>
                      <a:headEnd len="sm" w="sm" type="none"/>
                      <a:tailEnd len="sm" w="sm" type="none"/>
                    </a:lnT>
                    <a:lnB cap="flat" cmpd="sng" w="9525">
                      <a:solidFill>
                        <a:srgbClr val="7994A9"/>
                      </a:solidFill>
                      <a:prstDash val="solid"/>
                      <a:round/>
                      <a:headEnd len="sm" w="sm" type="none"/>
                      <a:tailEnd len="sm" w="sm" type="none"/>
                    </a:lnB>
                  </a:tcPr>
                </a:tc>
              </a:tr>
            </a:tbl>
          </a:graphicData>
        </a:graphic>
      </p:graphicFrame>
      <p:sp>
        <p:nvSpPr>
          <p:cNvPr id="545" name="Google Shape;545;p43"/>
          <p:cNvSpPr txBox="1"/>
          <p:nvPr>
            <p:ph type="title"/>
          </p:nvPr>
        </p:nvSpPr>
        <p:spPr>
          <a:xfrm>
            <a:off x="219300" y="83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Parser 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Parsers that did not work: </a:t>
            </a:r>
            <a:endParaRPr/>
          </a:p>
        </p:txBody>
      </p:sp>
      <p:sp>
        <p:nvSpPr>
          <p:cNvPr id="551" name="Google Shape;551;p44"/>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200"/>
              <a:t>Donut</a:t>
            </a:r>
            <a:endParaRPr sz="2200"/>
          </a:p>
          <a:p>
            <a:pPr indent="-368300" lvl="1" marL="914400" rtl="0" algn="l">
              <a:lnSpc>
                <a:spcPct val="100000"/>
              </a:lnSpc>
              <a:spcBef>
                <a:spcPts val="1000"/>
              </a:spcBef>
              <a:spcAft>
                <a:spcPts val="0"/>
              </a:spcAft>
              <a:buSzPts val="2200"/>
              <a:buChar char="○"/>
            </a:pPr>
            <a:r>
              <a:rPr lang="en" sz="2200"/>
              <a:t>Requires the PDF file to a JPEG to be usable</a:t>
            </a:r>
            <a:endParaRPr sz="2200"/>
          </a:p>
          <a:p>
            <a:pPr indent="-368300" lvl="0" marL="457200" rtl="0" algn="l">
              <a:lnSpc>
                <a:spcPct val="100000"/>
              </a:lnSpc>
              <a:spcBef>
                <a:spcPts val="1000"/>
              </a:spcBef>
              <a:spcAft>
                <a:spcPts val="0"/>
              </a:spcAft>
              <a:buSzPts val="2200"/>
              <a:buChar char="●"/>
            </a:pPr>
            <a:r>
              <a:rPr lang="en" sz="2200"/>
              <a:t>Claude</a:t>
            </a:r>
            <a:endParaRPr sz="2200"/>
          </a:p>
          <a:p>
            <a:pPr indent="-368300" lvl="1" marL="914400" rtl="0" algn="l">
              <a:lnSpc>
                <a:spcPct val="100000"/>
              </a:lnSpc>
              <a:spcBef>
                <a:spcPts val="1000"/>
              </a:spcBef>
              <a:spcAft>
                <a:spcPts val="0"/>
              </a:spcAft>
              <a:buSzPts val="2200"/>
              <a:buChar char="○"/>
            </a:pPr>
            <a:r>
              <a:rPr lang="en" sz="2200"/>
              <a:t>Requires API by sending input (questions or prompts) in the script and receiving responses in return. As well as restrictions and licensing requirements for business use</a:t>
            </a:r>
            <a:endParaRPr sz="2200"/>
          </a:p>
          <a:p>
            <a:pPr indent="-368300" lvl="0" marL="457200" rtl="0" algn="l">
              <a:lnSpc>
                <a:spcPct val="100000"/>
              </a:lnSpc>
              <a:spcBef>
                <a:spcPts val="1000"/>
              </a:spcBef>
              <a:spcAft>
                <a:spcPts val="0"/>
              </a:spcAft>
              <a:buSzPts val="2200"/>
              <a:buChar char="●"/>
            </a:pPr>
            <a:r>
              <a:rPr lang="en" sz="2200"/>
              <a:t>Kosmos</a:t>
            </a:r>
            <a:endParaRPr sz="2200"/>
          </a:p>
          <a:p>
            <a:pPr indent="-368300" lvl="1" marL="914400" rtl="0" algn="l">
              <a:lnSpc>
                <a:spcPct val="100000"/>
              </a:lnSpc>
              <a:spcBef>
                <a:spcPts val="1000"/>
              </a:spcBef>
              <a:spcAft>
                <a:spcPts val="0"/>
              </a:spcAft>
              <a:buSzPts val="2200"/>
              <a:buChar char="○"/>
            </a:pPr>
            <a:r>
              <a:rPr lang="en" sz="2200"/>
              <a:t>Requires Flash Attention2 so it only runs on Ampere, Ada, or Hopper GPUs</a:t>
            </a:r>
            <a:endParaRPr sz="2200"/>
          </a:p>
          <a:p>
            <a:pPr indent="0" lvl="0" marL="0" rtl="0" algn="l">
              <a:spcBef>
                <a:spcPts val="1000"/>
              </a:spcBef>
              <a:spcAft>
                <a:spcPts val="0"/>
              </a:spcAft>
              <a:buNone/>
            </a:pPr>
            <a:r>
              <a:t/>
            </a:r>
            <a:endParaRPr sz="3100"/>
          </a:p>
          <a:p>
            <a:pPr indent="0" lvl="0" marL="0" rtl="0" algn="l">
              <a:spcBef>
                <a:spcPts val="0"/>
              </a:spcBef>
              <a:spcAft>
                <a:spcPts val="0"/>
              </a:spcAft>
              <a:buNone/>
            </a:pPr>
            <a:r>
              <a:t/>
            </a:r>
            <a:endParaRPr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for Parsing</a:t>
            </a:r>
            <a:endParaRPr/>
          </a:p>
        </p:txBody>
      </p:sp>
      <p:sp>
        <p:nvSpPr>
          <p:cNvPr id="557" name="Google Shape;557;p45"/>
          <p:cNvSpPr txBox="1"/>
          <p:nvPr>
            <p:ph idx="1" type="body"/>
          </p:nvPr>
        </p:nvSpPr>
        <p:spPr>
          <a:xfrm>
            <a:off x="387925" y="1162550"/>
            <a:ext cx="4112400" cy="37005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200"/>
              <a:t>Marker: ~6.5 sec per pdf</a:t>
            </a:r>
            <a:endParaRPr sz="2200"/>
          </a:p>
          <a:p>
            <a:pPr indent="-368300" lvl="0" marL="457200" rtl="0" algn="l">
              <a:lnSpc>
                <a:spcPct val="100000"/>
              </a:lnSpc>
              <a:spcBef>
                <a:spcPts val="1000"/>
              </a:spcBef>
              <a:spcAft>
                <a:spcPts val="0"/>
              </a:spcAft>
              <a:buSzPts val="2200"/>
              <a:buChar char="●"/>
            </a:pPr>
            <a:r>
              <a:rPr lang="en" sz="2200"/>
              <a:t>PyMuPDF: ~5-10 sec per pdf</a:t>
            </a:r>
            <a:endParaRPr sz="2200"/>
          </a:p>
          <a:p>
            <a:pPr indent="-368300" lvl="0" marL="457200" rtl="0" algn="l">
              <a:lnSpc>
                <a:spcPct val="100000"/>
              </a:lnSpc>
              <a:spcBef>
                <a:spcPts val="1000"/>
              </a:spcBef>
              <a:spcAft>
                <a:spcPts val="0"/>
              </a:spcAft>
              <a:buSzPts val="2200"/>
              <a:buChar char="●"/>
            </a:pPr>
            <a:r>
              <a:rPr lang="en" sz="2200"/>
              <a:t>OpenParse: ~3-4 sec per pdf</a:t>
            </a:r>
            <a:endParaRPr sz="2200"/>
          </a:p>
          <a:p>
            <a:pPr indent="-368300" lvl="0" marL="457200" rtl="0" algn="l">
              <a:lnSpc>
                <a:spcPct val="100000"/>
              </a:lnSpc>
              <a:spcBef>
                <a:spcPts val="1000"/>
              </a:spcBef>
              <a:spcAft>
                <a:spcPts val="0"/>
              </a:spcAft>
              <a:buSzPts val="2200"/>
              <a:buChar char="●"/>
            </a:pPr>
            <a:r>
              <a:rPr lang="en" sz="2200"/>
              <a:t>LlamaParse: ~10-15 sec per pdf</a:t>
            </a:r>
            <a:endParaRPr sz="2200"/>
          </a:p>
          <a:p>
            <a:pPr indent="-368300" lvl="0" marL="457200" rtl="0" algn="l">
              <a:lnSpc>
                <a:spcPct val="100000"/>
              </a:lnSpc>
              <a:spcBef>
                <a:spcPts val="1000"/>
              </a:spcBef>
              <a:spcAft>
                <a:spcPts val="1000"/>
              </a:spcAft>
              <a:buSzPts val="2200"/>
              <a:buChar char="●"/>
            </a:pPr>
            <a:r>
              <a:rPr lang="en" sz="2200"/>
              <a:t>DocTR: 3-4 min per pdf</a:t>
            </a:r>
            <a:endParaRPr sz="2200"/>
          </a:p>
        </p:txBody>
      </p:sp>
      <p:sp>
        <p:nvSpPr>
          <p:cNvPr id="558" name="Google Shape;558;p45"/>
          <p:cNvSpPr txBox="1"/>
          <p:nvPr>
            <p:ph idx="1" type="body"/>
          </p:nvPr>
        </p:nvSpPr>
        <p:spPr>
          <a:xfrm>
            <a:off x="5453061" y="1162550"/>
            <a:ext cx="3303000" cy="283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900"/>
              <a:t>Nougat: </a:t>
            </a:r>
            <a:r>
              <a:rPr b="1" lang="en" sz="2900"/>
              <a:t>20-25 min</a:t>
            </a:r>
            <a:r>
              <a:rPr lang="en" sz="2900"/>
              <a:t> per pdf</a:t>
            </a:r>
            <a:endParaRPr sz="2900"/>
          </a:p>
          <a:p>
            <a:pPr indent="-412750" lvl="0" marL="457200" rtl="0" algn="l">
              <a:lnSpc>
                <a:spcPct val="100000"/>
              </a:lnSpc>
              <a:spcBef>
                <a:spcPts val="1000"/>
              </a:spcBef>
              <a:spcAft>
                <a:spcPts val="1000"/>
              </a:spcAft>
              <a:buSzPts val="2900"/>
              <a:buChar char="●"/>
            </a:pPr>
            <a:r>
              <a:rPr lang="en" sz="2900"/>
              <a:t>Required GPU support for </a:t>
            </a:r>
            <a:r>
              <a:rPr lang="en" sz="2900"/>
              <a:t>performance</a:t>
            </a:r>
            <a:endParaRPr sz="2900"/>
          </a:p>
        </p:txBody>
      </p:sp>
      <p:sp>
        <p:nvSpPr>
          <p:cNvPr id="559" name="Google Shape;559;p45"/>
          <p:cNvSpPr txBox="1"/>
          <p:nvPr/>
        </p:nvSpPr>
        <p:spPr>
          <a:xfrm>
            <a:off x="4500325" y="2242700"/>
            <a:ext cx="607200" cy="6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Barlow"/>
                <a:ea typeface="Barlow"/>
                <a:cs typeface="Barlow"/>
                <a:sym typeface="Barlow"/>
              </a:rPr>
              <a:t>VS</a:t>
            </a:r>
            <a:endParaRPr sz="28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Our Team!</a:t>
            </a:r>
            <a:endParaRPr/>
          </a:p>
        </p:txBody>
      </p:sp>
      <p:sp>
        <p:nvSpPr>
          <p:cNvPr id="377" name="Google Shape;377;p28"/>
          <p:cNvSpPr txBox="1"/>
          <p:nvPr/>
        </p:nvSpPr>
        <p:spPr>
          <a:xfrm>
            <a:off x="72985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chemeClr val="dk1"/>
                </a:solidFill>
                <a:latin typeface="Open Sans"/>
                <a:ea typeface="Open Sans"/>
                <a:cs typeface="Open Sans"/>
                <a:sym typeface="Open Sans"/>
              </a:rPr>
              <a:t>Ivy Brundege</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Virginia Tech</a:t>
            </a:r>
            <a:endParaRPr>
              <a:solidFill>
                <a:schemeClr val="dk1"/>
              </a:solidFill>
              <a:latin typeface="Open Sans Light"/>
              <a:ea typeface="Open Sans Light"/>
              <a:cs typeface="Open Sans Light"/>
              <a:sym typeface="Open Sans Light"/>
            </a:endParaRPr>
          </a:p>
        </p:txBody>
      </p:sp>
      <p:sp>
        <p:nvSpPr>
          <p:cNvPr id="378" name="Google Shape;378;p28"/>
          <p:cNvSpPr/>
          <p:nvPr/>
        </p:nvSpPr>
        <p:spPr>
          <a:xfrm>
            <a:off x="1077250" y="1183863"/>
            <a:ext cx="1362600" cy="13626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379" name="Google Shape;379;p28"/>
          <p:cNvSpPr txBox="1"/>
          <p:nvPr/>
        </p:nvSpPr>
        <p:spPr>
          <a:xfrm>
            <a:off x="2136575" y="42540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Nicole Rodriguez</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CUNY Baruch</a:t>
            </a:r>
            <a:endParaRPr>
              <a:solidFill>
                <a:schemeClr val="dk1"/>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chemeClr val="dk1"/>
              </a:solidFill>
              <a:latin typeface="Open Sans"/>
              <a:ea typeface="Open Sans"/>
              <a:cs typeface="Open Sans"/>
              <a:sym typeface="Open Sans"/>
            </a:endParaRPr>
          </a:p>
        </p:txBody>
      </p:sp>
      <p:sp>
        <p:nvSpPr>
          <p:cNvPr id="380" name="Google Shape;380;p28"/>
          <p:cNvSpPr txBox="1"/>
          <p:nvPr/>
        </p:nvSpPr>
        <p:spPr>
          <a:xfrm>
            <a:off x="354330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Vivian Zheng</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Stony Brook</a:t>
            </a:r>
            <a:endParaRPr>
              <a:solidFill>
                <a:schemeClr val="dk1"/>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chemeClr val="dk1"/>
              </a:solidFill>
              <a:latin typeface="Open Sans"/>
              <a:ea typeface="Open Sans"/>
              <a:cs typeface="Open Sans"/>
              <a:sym typeface="Open Sans"/>
            </a:endParaRPr>
          </a:p>
        </p:txBody>
      </p:sp>
      <p:sp>
        <p:nvSpPr>
          <p:cNvPr id="381" name="Google Shape;381;p28"/>
          <p:cNvSpPr/>
          <p:nvPr/>
        </p:nvSpPr>
        <p:spPr>
          <a:xfrm>
            <a:off x="3890700" y="1183863"/>
            <a:ext cx="1362600" cy="13626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382" name="Google Shape;382;p28"/>
          <p:cNvSpPr/>
          <p:nvPr/>
        </p:nvSpPr>
        <p:spPr>
          <a:xfrm>
            <a:off x="5297425" y="2923125"/>
            <a:ext cx="1362600" cy="1379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383" name="Google Shape;383;p28"/>
          <p:cNvSpPr txBox="1"/>
          <p:nvPr/>
        </p:nvSpPr>
        <p:spPr>
          <a:xfrm>
            <a:off x="4950025" y="42540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Clr>
                <a:srgbClr val="000000"/>
              </a:buClr>
              <a:buSzPts val="1100"/>
              <a:buFont typeface="Arial"/>
              <a:buNone/>
            </a:pPr>
            <a:r>
              <a:rPr b="1" lang="en">
                <a:solidFill>
                  <a:schemeClr val="dk1"/>
                </a:solidFill>
                <a:latin typeface="Open Sans"/>
                <a:ea typeface="Open Sans"/>
                <a:cs typeface="Open Sans"/>
                <a:sym typeface="Open Sans"/>
              </a:rPr>
              <a:t>Mohani Adem </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CUNY City College</a:t>
            </a:r>
            <a:endParaRPr b="1">
              <a:solidFill>
                <a:schemeClr val="dk1"/>
              </a:solidFill>
              <a:latin typeface="Open Sans"/>
              <a:ea typeface="Open Sans"/>
              <a:cs typeface="Open Sans"/>
              <a:sym typeface="Open Sans"/>
            </a:endParaRPr>
          </a:p>
        </p:txBody>
      </p:sp>
      <p:sp>
        <p:nvSpPr>
          <p:cNvPr id="384" name="Google Shape;384;p28"/>
          <p:cNvSpPr txBox="1"/>
          <p:nvPr/>
        </p:nvSpPr>
        <p:spPr>
          <a:xfrm>
            <a:off x="635675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Kushal Chhetri</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Virginia Tech</a:t>
            </a:r>
            <a:endParaRPr>
              <a:solidFill>
                <a:schemeClr val="dk1"/>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chemeClr val="dk1"/>
              </a:solidFill>
              <a:latin typeface="Open Sans"/>
              <a:ea typeface="Open Sans"/>
              <a:cs typeface="Open Sans"/>
              <a:sym typeface="Open Sans"/>
            </a:endParaRPr>
          </a:p>
        </p:txBody>
      </p:sp>
      <p:sp>
        <p:nvSpPr>
          <p:cNvPr id="385" name="Google Shape;385;p28"/>
          <p:cNvSpPr/>
          <p:nvPr/>
        </p:nvSpPr>
        <p:spPr>
          <a:xfrm>
            <a:off x="6704150" y="1183863"/>
            <a:ext cx="1362600" cy="13626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pic>
        <p:nvPicPr>
          <p:cNvPr id="386" name="Google Shape;386;p28"/>
          <p:cNvPicPr preferRelativeResize="0"/>
          <p:nvPr/>
        </p:nvPicPr>
        <p:blipFill rotWithShape="1">
          <a:blip r:embed="rId3">
            <a:alphaModFix/>
          </a:blip>
          <a:srcRect b="28000" l="11363" r="4961" t="0"/>
          <a:stretch/>
        </p:blipFill>
        <p:spPr>
          <a:xfrm>
            <a:off x="1011700" y="1130775"/>
            <a:ext cx="1493700" cy="1468800"/>
          </a:xfrm>
          <a:prstGeom prst="ellipse">
            <a:avLst/>
          </a:prstGeom>
          <a:noFill/>
          <a:ln>
            <a:noFill/>
          </a:ln>
        </p:spPr>
      </p:pic>
      <p:pic>
        <p:nvPicPr>
          <p:cNvPr id="387" name="Google Shape;387;p28"/>
          <p:cNvPicPr preferRelativeResize="0"/>
          <p:nvPr/>
        </p:nvPicPr>
        <p:blipFill rotWithShape="1">
          <a:blip r:embed="rId4">
            <a:alphaModFix/>
          </a:blip>
          <a:srcRect b="18516" l="0" r="0" t="8351"/>
          <a:stretch/>
        </p:blipFill>
        <p:spPr>
          <a:xfrm>
            <a:off x="3815700" y="1087978"/>
            <a:ext cx="1493700" cy="1468800"/>
          </a:xfrm>
          <a:prstGeom prst="ellipse">
            <a:avLst/>
          </a:prstGeom>
          <a:noFill/>
          <a:ln>
            <a:noFill/>
          </a:ln>
        </p:spPr>
      </p:pic>
      <p:pic>
        <p:nvPicPr>
          <p:cNvPr id="388" name="Google Shape;388;p28"/>
          <p:cNvPicPr preferRelativeResize="0"/>
          <p:nvPr/>
        </p:nvPicPr>
        <p:blipFill rotWithShape="1">
          <a:blip r:embed="rId5">
            <a:alphaModFix/>
          </a:blip>
          <a:srcRect b="37111" l="4692" r="7917" t="36840"/>
          <a:stretch/>
        </p:blipFill>
        <p:spPr>
          <a:xfrm>
            <a:off x="6676100" y="1195275"/>
            <a:ext cx="1418700" cy="1362600"/>
          </a:xfrm>
          <a:prstGeom prst="ellipse">
            <a:avLst/>
          </a:prstGeom>
          <a:noFill/>
          <a:ln>
            <a:noFill/>
          </a:ln>
        </p:spPr>
      </p:pic>
      <p:pic>
        <p:nvPicPr>
          <p:cNvPr id="389" name="Google Shape;389;p28"/>
          <p:cNvPicPr preferRelativeResize="0"/>
          <p:nvPr/>
        </p:nvPicPr>
        <p:blipFill rotWithShape="1">
          <a:blip r:embed="rId6">
            <a:alphaModFix/>
          </a:blip>
          <a:srcRect b="35907" l="2610" r="46996" t="25260"/>
          <a:stretch/>
        </p:blipFill>
        <p:spPr>
          <a:xfrm>
            <a:off x="2361125" y="2831035"/>
            <a:ext cx="1493700" cy="1471800"/>
          </a:xfrm>
          <a:prstGeom prst="ellipse">
            <a:avLst/>
          </a:prstGeom>
          <a:noFill/>
          <a:ln>
            <a:noFill/>
          </a:ln>
        </p:spPr>
      </p:pic>
      <p:pic>
        <p:nvPicPr>
          <p:cNvPr id="390" name="Google Shape;390;p28"/>
          <p:cNvPicPr preferRelativeResize="0"/>
          <p:nvPr/>
        </p:nvPicPr>
        <p:blipFill rotWithShape="1">
          <a:blip r:embed="rId7">
            <a:alphaModFix/>
          </a:blip>
          <a:srcRect b="11107" l="1978" r="1978" t="11107"/>
          <a:stretch/>
        </p:blipFill>
        <p:spPr>
          <a:xfrm>
            <a:off x="5297425" y="2912325"/>
            <a:ext cx="1362600" cy="14013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Nougat</a:t>
            </a:r>
            <a:r>
              <a:rPr lang="en"/>
              <a:t> time issue: </a:t>
            </a:r>
            <a:endParaRPr/>
          </a:p>
        </p:txBody>
      </p:sp>
      <p:pic>
        <p:nvPicPr>
          <p:cNvPr id="565" name="Google Shape;565;p46"/>
          <p:cNvPicPr preferRelativeResize="0"/>
          <p:nvPr/>
        </p:nvPicPr>
        <p:blipFill>
          <a:blip r:embed="rId3">
            <a:alphaModFix/>
          </a:blip>
          <a:stretch>
            <a:fillRect/>
          </a:stretch>
        </p:blipFill>
        <p:spPr>
          <a:xfrm>
            <a:off x="183775" y="1295625"/>
            <a:ext cx="8776450" cy="2965925"/>
          </a:xfrm>
          <a:prstGeom prst="rect">
            <a:avLst/>
          </a:prstGeom>
          <a:noFill/>
          <a:ln>
            <a:noFill/>
          </a:ln>
        </p:spPr>
      </p:pic>
      <p:sp>
        <p:nvSpPr>
          <p:cNvPr id="566" name="Google Shape;566;p46"/>
          <p:cNvSpPr/>
          <p:nvPr/>
        </p:nvSpPr>
        <p:spPr>
          <a:xfrm>
            <a:off x="7419100" y="3913900"/>
            <a:ext cx="773700" cy="271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567" name="Google Shape;567;p46"/>
          <p:cNvSpPr/>
          <p:nvPr/>
        </p:nvSpPr>
        <p:spPr>
          <a:xfrm>
            <a:off x="183775" y="2179325"/>
            <a:ext cx="3637800" cy="167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Formatting [Equations]</a:t>
            </a:r>
            <a:endParaRPr/>
          </a:p>
        </p:txBody>
      </p:sp>
      <p:sp>
        <p:nvSpPr>
          <p:cNvPr id="573" name="Google Shape;573;p47"/>
          <p:cNvSpPr txBox="1"/>
          <p:nvPr>
            <p:ph idx="1" type="body"/>
          </p:nvPr>
        </p:nvSpPr>
        <p:spPr>
          <a:xfrm>
            <a:off x="720000" y="1134500"/>
            <a:ext cx="7941000" cy="12150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OpenParse- skips equation; leaves remaining text</a:t>
            </a:r>
            <a:endParaRPr sz="2000"/>
          </a:p>
          <a:p>
            <a:pPr indent="-355600" lvl="0" marL="457200" rtl="0" algn="l">
              <a:lnSpc>
                <a:spcPct val="100000"/>
              </a:lnSpc>
              <a:spcBef>
                <a:spcPts val="0"/>
              </a:spcBef>
              <a:spcAft>
                <a:spcPts val="1000"/>
              </a:spcAft>
              <a:buSzPts val="2000"/>
              <a:buChar char="●"/>
            </a:pPr>
            <a:r>
              <a:rPr lang="en" sz="2000"/>
              <a:t>PDFPlumber - leads to whole paragraphs being skipped</a:t>
            </a:r>
            <a:endParaRPr sz="2000"/>
          </a:p>
        </p:txBody>
      </p:sp>
      <p:pic>
        <p:nvPicPr>
          <p:cNvPr id="574" name="Google Shape;574;p47"/>
          <p:cNvPicPr preferRelativeResize="0"/>
          <p:nvPr/>
        </p:nvPicPr>
        <p:blipFill>
          <a:blip r:embed="rId3">
            <a:alphaModFix/>
          </a:blip>
          <a:stretch>
            <a:fillRect/>
          </a:stretch>
        </p:blipFill>
        <p:spPr>
          <a:xfrm>
            <a:off x="243725" y="3038500"/>
            <a:ext cx="4066247" cy="1484643"/>
          </a:xfrm>
          <a:prstGeom prst="rect">
            <a:avLst/>
          </a:prstGeom>
          <a:noFill/>
          <a:ln>
            <a:noFill/>
          </a:ln>
        </p:spPr>
      </p:pic>
      <p:sp>
        <p:nvSpPr>
          <p:cNvPr id="575" name="Google Shape;575;p47"/>
          <p:cNvSpPr txBox="1"/>
          <p:nvPr/>
        </p:nvSpPr>
        <p:spPr>
          <a:xfrm>
            <a:off x="243725" y="4474366"/>
            <a:ext cx="3528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PyMuPDF</a:t>
            </a:r>
            <a:endParaRPr sz="1200">
              <a:solidFill>
                <a:schemeClr val="dk1"/>
              </a:solidFill>
              <a:latin typeface="Barlow"/>
              <a:ea typeface="Barlow"/>
              <a:cs typeface="Barlow"/>
              <a:sym typeface="Barlow"/>
            </a:endParaRPr>
          </a:p>
        </p:txBody>
      </p:sp>
      <p:pic>
        <p:nvPicPr>
          <p:cNvPr id="576" name="Google Shape;576;p47"/>
          <p:cNvPicPr preferRelativeResize="0"/>
          <p:nvPr/>
        </p:nvPicPr>
        <p:blipFill rotWithShape="1">
          <a:blip r:embed="rId4">
            <a:alphaModFix/>
          </a:blip>
          <a:srcRect b="0" l="0" r="11855" t="0"/>
          <a:stretch/>
        </p:blipFill>
        <p:spPr>
          <a:xfrm>
            <a:off x="4580650" y="3108075"/>
            <a:ext cx="4243027" cy="235075"/>
          </a:xfrm>
          <a:prstGeom prst="rect">
            <a:avLst/>
          </a:prstGeom>
          <a:noFill/>
          <a:ln>
            <a:noFill/>
          </a:ln>
        </p:spPr>
      </p:pic>
      <p:sp>
        <p:nvSpPr>
          <p:cNvPr id="577" name="Google Shape;577;p47"/>
          <p:cNvSpPr txBox="1"/>
          <p:nvPr/>
        </p:nvSpPr>
        <p:spPr>
          <a:xfrm>
            <a:off x="4580646" y="3259133"/>
            <a:ext cx="3528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Nougat</a:t>
            </a:r>
            <a:endParaRPr sz="1200">
              <a:solidFill>
                <a:schemeClr val="dk1"/>
              </a:solidFill>
              <a:latin typeface="Barlow"/>
              <a:ea typeface="Barlow"/>
              <a:cs typeface="Barlow"/>
              <a:sym typeface="Barlow"/>
            </a:endParaRPr>
          </a:p>
        </p:txBody>
      </p:sp>
      <p:pic>
        <p:nvPicPr>
          <p:cNvPr id="578" name="Google Shape;578;p47"/>
          <p:cNvPicPr preferRelativeResize="0"/>
          <p:nvPr/>
        </p:nvPicPr>
        <p:blipFill>
          <a:blip r:embed="rId5">
            <a:alphaModFix/>
          </a:blip>
          <a:stretch>
            <a:fillRect/>
          </a:stretch>
        </p:blipFill>
        <p:spPr>
          <a:xfrm>
            <a:off x="4580658" y="4431674"/>
            <a:ext cx="3528892" cy="366181"/>
          </a:xfrm>
          <a:prstGeom prst="rect">
            <a:avLst/>
          </a:prstGeom>
          <a:noFill/>
          <a:ln>
            <a:noFill/>
          </a:ln>
        </p:spPr>
      </p:pic>
      <p:sp>
        <p:nvSpPr>
          <p:cNvPr id="579" name="Google Shape;579;p47"/>
          <p:cNvSpPr txBox="1"/>
          <p:nvPr/>
        </p:nvSpPr>
        <p:spPr>
          <a:xfrm>
            <a:off x="4580646" y="4785580"/>
            <a:ext cx="3528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Llama</a:t>
            </a:r>
            <a:endParaRPr sz="1200">
              <a:solidFill>
                <a:schemeClr val="dk1"/>
              </a:solidFill>
              <a:latin typeface="Barlow"/>
              <a:ea typeface="Barlow"/>
              <a:cs typeface="Barlow"/>
              <a:sym typeface="Barlow"/>
            </a:endParaRPr>
          </a:p>
        </p:txBody>
      </p:sp>
      <p:pic>
        <p:nvPicPr>
          <p:cNvPr id="580" name="Google Shape;580;p47"/>
          <p:cNvPicPr preferRelativeResize="0"/>
          <p:nvPr/>
        </p:nvPicPr>
        <p:blipFill>
          <a:blip r:embed="rId6">
            <a:alphaModFix/>
          </a:blip>
          <a:stretch>
            <a:fillRect/>
          </a:stretch>
        </p:blipFill>
        <p:spPr>
          <a:xfrm>
            <a:off x="3025275" y="2253216"/>
            <a:ext cx="2918349" cy="521134"/>
          </a:xfrm>
          <a:prstGeom prst="rect">
            <a:avLst/>
          </a:prstGeom>
          <a:noFill/>
          <a:ln>
            <a:noFill/>
          </a:ln>
        </p:spPr>
      </p:pic>
      <p:sp>
        <p:nvSpPr>
          <p:cNvPr id="581" name="Google Shape;581;p47"/>
          <p:cNvSpPr txBox="1"/>
          <p:nvPr/>
        </p:nvSpPr>
        <p:spPr>
          <a:xfrm>
            <a:off x="3025271" y="2687758"/>
            <a:ext cx="3528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Original</a:t>
            </a:r>
            <a:endParaRPr sz="1200">
              <a:solidFill>
                <a:schemeClr val="dk1"/>
              </a:solidFill>
              <a:latin typeface="Barlow"/>
              <a:ea typeface="Barlow"/>
              <a:cs typeface="Barlow"/>
              <a:sym typeface="Barlow"/>
            </a:endParaRPr>
          </a:p>
        </p:txBody>
      </p:sp>
      <p:pic>
        <p:nvPicPr>
          <p:cNvPr id="582" name="Google Shape;582;p47"/>
          <p:cNvPicPr preferRelativeResize="0"/>
          <p:nvPr/>
        </p:nvPicPr>
        <p:blipFill rotWithShape="1">
          <a:blip r:embed="rId7">
            <a:alphaModFix/>
          </a:blip>
          <a:srcRect b="0" l="0" r="0" t="39360"/>
          <a:stretch/>
        </p:blipFill>
        <p:spPr>
          <a:xfrm>
            <a:off x="4580650" y="3676875"/>
            <a:ext cx="2358125" cy="421075"/>
          </a:xfrm>
          <a:prstGeom prst="rect">
            <a:avLst/>
          </a:prstGeom>
          <a:noFill/>
          <a:ln>
            <a:noFill/>
          </a:ln>
        </p:spPr>
      </p:pic>
      <p:sp>
        <p:nvSpPr>
          <p:cNvPr id="583" name="Google Shape;583;p47"/>
          <p:cNvSpPr txBox="1"/>
          <p:nvPr/>
        </p:nvSpPr>
        <p:spPr>
          <a:xfrm>
            <a:off x="4580646" y="4054092"/>
            <a:ext cx="3528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docTR</a:t>
            </a:r>
            <a:endParaRPr sz="1200">
              <a:solidFill>
                <a:schemeClr val="dk1"/>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Formatting [Images]</a:t>
            </a:r>
            <a:endParaRPr/>
          </a:p>
        </p:txBody>
      </p:sp>
      <p:sp>
        <p:nvSpPr>
          <p:cNvPr id="589" name="Google Shape;589;p48"/>
          <p:cNvSpPr txBox="1"/>
          <p:nvPr>
            <p:ph idx="1" type="body"/>
          </p:nvPr>
        </p:nvSpPr>
        <p:spPr>
          <a:xfrm>
            <a:off x="720000" y="1017725"/>
            <a:ext cx="7941000" cy="3900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Parsers that could parse out images: </a:t>
            </a:r>
            <a:endParaRPr sz="2000"/>
          </a:p>
          <a:p>
            <a:pPr indent="-355600" lvl="1" marL="914400" rtl="0" algn="l">
              <a:spcBef>
                <a:spcPts val="0"/>
              </a:spcBef>
              <a:spcAft>
                <a:spcPts val="0"/>
              </a:spcAft>
              <a:buSzPts val="2000"/>
              <a:buChar char="○"/>
            </a:pPr>
            <a:r>
              <a:rPr lang="en" sz="2000"/>
              <a:t>Marker</a:t>
            </a:r>
            <a:endParaRPr sz="2000"/>
          </a:p>
          <a:p>
            <a:pPr indent="-355600" lvl="1" marL="914400" rtl="0" algn="l">
              <a:spcBef>
                <a:spcPts val="0"/>
              </a:spcBef>
              <a:spcAft>
                <a:spcPts val="0"/>
              </a:spcAft>
              <a:buSzPts val="2000"/>
              <a:buChar char="○"/>
            </a:pPr>
            <a:r>
              <a:rPr lang="en" sz="2000"/>
              <a:t>LlamaParse</a:t>
            </a:r>
            <a:endParaRPr sz="2000"/>
          </a:p>
          <a:p>
            <a:pPr indent="-355600" lvl="0" marL="457200" rtl="0" algn="l">
              <a:spcBef>
                <a:spcPts val="0"/>
              </a:spcBef>
              <a:spcAft>
                <a:spcPts val="0"/>
              </a:spcAft>
              <a:buSzPts val="2000"/>
              <a:buChar char="●"/>
            </a:pPr>
            <a:r>
              <a:rPr lang="en" sz="2000"/>
              <a:t>Parsers that were unable to parse images:</a:t>
            </a:r>
            <a:endParaRPr sz="2000"/>
          </a:p>
          <a:p>
            <a:pPr indent="-355600" lvl="1" marL="914400" rtl="0" algn="l">
              <a:spcBef>
                <a:spcPts val="0"/>
              </a:spcBef>
              <a:spcAft>
                <a:spcPts val="0"/>
              </a:spcAft>
              <a:buSzPts val="2000"/>
              <a:buChar char="○"/>
            </a:pPr>
            <a:r>
              <a:rPr lang="en" sz="2000"/>
              <a:t>OpenParse</a:t>
            </a:r>
            <a:endParaRPr sz="2000"/>
          </a:p>
          <a:p>
            <a:pPr indent="-355600" lvl="1" marL="914400" rtl="0" algn="l">
              <a:spcBef>
                <a:spcPts val="0"/>
              </a:spcBef>
              <a:spcAft>
                <a:spcPts val="0"/>
              </a:spcAft>
              <a:buSzPts val="2000"/>
              <a:buChar char="○"/>
            </a:pPr>
            <a:r>
              <a:rPr lang="en" sz="2000"/>
              <a:t>Nougat </a:t>
            </a:r>
            <a:endParaRPr sz="2000"/>
          </a:p>
          <a:p>
            <a:pPr indent="-355600" lvl="1" marL="914400" rtl="0" algn="l">
              <a:spcBef>
                <a:spcPts val="0"/>
              </a:spcBef>
              <a:spcAft>
                <a:spcPts val="0"/>
              </a:spcAft>
              <a:buSzPts val="2000"/>
              <a:buChar char="○"/>
            </a:pPr>
            <a:r>
              <a:rPr lang="en" sz="2000"/>
              <a:t>PDFPlumber</a:t>
            </a:r>
            <a:endParaRPr sz="2000"/>
          </a:p>
          <a:p>
            <a:pPr indent="-355600" lvl="0" marL="457200" rtl="0" algn="l">
              <a:spcBef>
                <a:spcPts val="0"/>
              </a:spcBef>
              <a:spcAft>
                <a:spcPts val="0"/>
              </a:spcAft>
              <a:buSzPts val="2000"/>
              <a:buChar char="●"/>
            </a:pPr>
            <a:r>
              <a:rPr lang="en" sz="2000"/>
              <a:t>Other notable parsers:</a:t>
            </a:r>
            <a:endParaRPr sz="2000"/>
          </a:p>
          <a:p>
            <a:pPr indent="-355600" lvl="1" marL="914400" rtl="0" algn="l">
              <a:spcBef>
                <a:spcPts val="0"/>
              </a:spcBef>
              <a:spcAft>
                <a:spcPts val="0"/>
              </a:spcAft>
              <a:buSzPts val="2000"/>
              <a:buChar char="○"/>
            </a:pPr>
            <a:r>
              <a:rPr lang="en" sz="2000"/>
              <a:t>PyMuPDF: able to parse out but sometimes skips images</a:t>
            </a:r>
            <a:endParaRPr sz="2000"/>
          </a:p>
          <a:p>
            <a:pPr indent="-355600" lvl="1" marL="914400" rtl="0" algn="l">
              <a:spcBef>
                <a:spcPts val="0"/>
              </a:spcBef>
              <a:spcAft>
                <a:spcPts val="0"/>
              </a:spcAft>
              <a:buSzPts val="2000"/>
              <a:buChar char="○"/>
            </a:pPr>
            <a:r>
              <a:rPr lang="en" sz="2000"/>
              <a:t>PDFMiner: requires separate function</a:t>
            </a:r>
            <a:endParaRPr sz="2000"/>
          </a:p>
          <a:p>
            <a:pPr indent="-355600" lvl="1" marL="914400" rtl="0" algn="l">
              <a:spcBef>
                <a:spcPts val="0"/>
              </a:spcBef>
              <a:spcAft>
                <a:spcPts val="0"/>
              </a:spcAft>
              <a:buSzPts val="2000"/>
              <a:buChar char="○"/>
            </a:pPr>
            <a:r>
              <a:rPr lang="en" sz="2000"/>
              <a:t>docTR: parses the text from the image but not image itself</a:t>
            </a:r>
            <a:endParaRPr sz="2000"/>
          </a:p>
          <a:p>
            <a:pPr indent="0" lvl="0" marL="0" rtl="0" algn="l">
              <a:spcBef>
                <a:spcPts val="0"/>
              </a:spcBef>
              <a:spcAft>
                <a:spcPts val="0"/>
              </a:spcAft>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Formatting [Tables]</a:t>
            </a:r>
            <a:endParaRPr/>
          </a:p>
        </p:txBody>
      </p:sp>
      <p:pic>
        <p:nvPicPr>
          <p:cNvPr id="595" name="Google Shape;595;p49"/>
          <p:cNvPicPr preferRelativeResize="0"/>
          <p:nvPr/>
        </p:nvPicPr>
        <p:blipFill>
          <a:blip r:embed="rId3">
            <a:alphaModFix/>
          </a:blip>
          <a:stretch>
            <a:fillRect/>
          </a:stretch>
        </p:blipFill>
        <p:spPr>
          <a:xfrm>
            <a:off x="3908626" y="2999575"/>
            <a:ext cx="4826224" cy="1516030"/>
          </a:xfrm>
          <a:prstGeom prst="rect">
            <a:avLst/>
          </a:prstGeom>
          <a:noFill/>
          <a:ln>
            <a:noFill/>
          </a:ln>
        </p:spPr>
      </p:pic>
      <p:pic>
        <p:nvPicPr>
          <p:cNvPr id="596" name="Google Shape;596;p49"/>
          <p:cNvPicPr preferRelativeResize="0"/>
          <p:nvPr/>
        </p:nvPicPr>
        <p:blipFill rotWithShape="1">
          <a:blip r:embed="rId4">
            <a:alphaModFix/>
          </a:blip>
          <a:srcRect b="13732" l="0" r="0" t="14107"/>
          <a:stretch/>
        </p:blipFill>
        <p:spPr>
          <a:xfrm>
            <a:off x="311900" y="1533675"/>
            <a:ext cx="6150222" cy="1035762"/>
          </a:xfrm>
          <a:prstGeom prst="rect">
            <a:avLst/>
          </a:prstGeom>
          <a:noFill/>
          <a:ln>
            <a:noFill/>
          </a:ln>
        </p:spPr>
      </p:pic>
      <p:sp>
        <p:nvSpPr>
          <p:cNvPr id="597" name="Google Shape;597;p49"/>
          <p:cNvSpPr txBox="1"/>
          <p:nvPr/>
        </p:nvSpPr>
        <p:spPr>
          <a:xfrm>
            <a:off x="3990609" y="4457256"/>
            <a:ext cx="111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Llama</a:t>
            </a:r>
            <a:endParaRPr sz="1500">
              <a:solidFill>
                <a:schemeClr val="dk1"/>
              </a:solidFill>
              <a:latin typeface="Barlow"/>
              <a:ea typeface="Barlow"/>
              <a:cs typeface="Barlow"/>
              <a:sym typeface="Barlow"/>
            </a:endParaRPr>
          </a:p>
        </p:txBody>
      </p:sp>
      <p:pic>
        <p:nvPicPr>
          <p:cNvPr id="598" name="Google Shape;598;p49"/>
          <p:cNvPicPr preferRelativeResize="0"/>
          <p:nvPr/>
        </p:nvPicPr>
        <p:blipFill>
          <a:blip r:embed="rId5">
            <a:alphaModFix/>
          </a:blip>
          <a:stretch>
            <a:fillRect/>
          </a:stretch>
        </p:blipFill>
        <p:spPr>
          <a:xfrm>
            <a:off x="311900" y="2984925"/>
            <a:ext cx="3379052" cy="1710765"/>
          </a:xfrm>
          <a:prstGeom prst="rect">
            <a:avLst/>
          </a:prstGeom>
          <a:noFill/>
          <a:ln>
            <a:noFill/>
          </a:ln>
        </p:spPr>
      </p:pic>
      <p:sp>
        <p:nvSpPr>
          <p:cNvPr id="599" name="Google Shape;599;p49"/>
          <p:cNvSpPr txBox="1"/>
          <p:nvPr/>
        </p:nvSpPr>
        <p:spPr>
          <a:xfrm>
            <a:off x="437028" y="4642464"/>
            <a:ext cx="132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OpenParse</a:t>
            </a:r>
            <a:endParaRPr sz="1500">
              <a:solidFill>
                <a:schemeClr val="dk1"/>
              </a:solidFill>
              <a:latin typeface="Barlow"/>
              <a:ea typeface="Barlow"/>
              <a:cs typeface="Barlow"/>
              <a:sym typeface="Barlow"/>
            </a:endParaRPr>
          </a:p>
        </p:txBody>
      </p:sp>
      <p:pic>
        <p:nvPicPr>
          <p:cNvPr id="600" name="Google Shape;600;p49"/>
          <p:cNvPicPr preferRelativeResize="0"/>
          <p:nvPr/>
        </p:nvPicPr>
        <p:blipFill>
          <a:blip r:embed="rId6">
            <a:alphaModFix/>
          </a:blip>
          <a:stretch>
            <a:fillRect/>
          </a:stretch>
        </p:blipFill>
        <p:spPr>
          <a:xfrm>
            <a:off x="4998354" y="157637"/>
            <a:ext cx="3938047" cy="1147475"/>
          </a:xfrm>
          <a:prstGeom prst="rect">
            <a:avLst/>
          </a:prstGeom>
          <a:noFill/>
          <a:ln>
            <a:noFill/>
          </a:ln>
        </p:spPr>
      </p:pic>
      <p:sp>
        <p:nvSpPr>
          <p:cNvPr id="601" name="Google Shape;601;p49"/>
          <p:cNvSpPr txBox="1"/>
          <p:nvPr/>
        </p:nvSpPr>
        <p:spPr>
          <a:xfrm>
            <a:off x="311900" y="2569425"/>
            <a:ext cx="12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docTR</a:t>
            </a:r>
            <a:endParaRPr sz="1500">
              <a:solidFill>
                <a:schemeClr val="dk1"/>
              </a:solidFill>
              <a:latin typeface="Barlow"/>
              <a:ea typeface="Barlow"/>
              <a:cs typeface="Barlow"/>
              <a:sym typeface="Barlow"/>
            </a:endParaRPr>
          </a:p>
        </p:txBody>
      </p:sp>
      <p:sp>
        <p:nvSpPr>
          <p:cNvPr id="602" name="Google Shape;602;p49"/>
          <p:cNvSpPr txBox="1"/>
          <p:nvPr/>
        </p:nvSpPr>
        <p:spPr>
          <a:xfrm>
            <a:off x="8236950" y="1393325"/>
            <a:ext cx="76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Marker</a:t>
            </a:r>
            <a:endParaRPr sz="1500">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Notable</a:t>
            </a:r>
            <a:r>
              <a:rPr lang="en"/>
              <a:t> shortcomings </a:t>
            </a:r>
            <a:endParaRPr/>
          </a:p>
        </p:txBody>
      </p:sp>
      <p:sp>
        <p:nvSpPr>
          <p:cNvPr id="608" name="Google Shape;608;p50"/>
          <p:cNvSpPr txBox="1"/>
          <p:nvPr>
            <p:ph idx="1" type="body"/>
          </p:nvPr>
        </p:nvSpPr>
        <p:spPr>
          <a:xfrm>
            <a:off x="720000" y="1017725"/>
            <a:ext cx="7941000" cy="1744500"/>
          </a:xfrm>
          <a:prstGeom prst="rect">
            <a:avLst/>
          </a:prstGeom>
        </p:spPr>
        <p:txBody>
          <a:bodyPr anchorCtr="0" anchor="t" bIns="91425" lIns="91425" spcFirstLastPara="1" rIns="91425" wrap="square" tIns="91425">
            <a:noAutofit/>
          </a:bodyPr>
          <a:lstStyle/>
          <a:p>
            <a:pPr indent="-355600" lvl="0" marL="457200" rtl="0" algn="l">
              <a:lnSpc>
                <a:spcPct val="130000"/>
              </a:lnSpc>
              <a:spcBef>
                <a:spcPts val="0"/>
              </a:spcBef>
              <a:spcAft>
                <a:spcPts val="0"/>
              </a:spcAft>
              <a:buSzPts val="2000"/>
              <a:buChar char="●"/>
            </a:pPr>
            <a:r>
              <a:rPr lang="en" sz="2000"/>
              <a:t>OpenParse - inaccurate text parsing</a:t>
            </a:r>
            <a:endParaRPr sz="2000"/>
          </a:p>
          <a:p>
            <a:pPr indent="-355600" lvl="1" marL="914400" rtl="0" algn="l">
              <a:lnSpc>
                <a:spcPct val="130000"/>
              </a:lnSpc>
              <a:spcBef>
                <a:spcPts val="0"/>
              </a:spcBef>
              <a:spcAft>
                <a:spcPts val="0"/>
              </a:spcAft>
              <a:buSzPts val="2000"/>
              <a:buChar char="○"/>
            </a:pPr>
            <a:r>
              <a:rPr lang="en" sz="2000"/>
              <a:t>Parser boxes the text into sections and outputs each section one by one. Sometimes the sections will overlap or cut off before all the text is in the box, resulting in inaccurate text.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609" name="Google Shape;609;p50"/>
          <p:cNvPicPr preferRelativeResize="0"/>
          <p:nvPr/>
        </p:nvPicPr>
        <p:blipFill>
          <a:blip r:embed="rId3">
            <a:alphaModFix/>
          </a:blip>
          <a:stretch>
            <a:fillRect/>
          </a:stretch>
        </p:blipFill>
        <p:spPr>
          <a:xfrm>
            <a:off x="489850" y="2762225"/>
            <a:ext cx="2225582" cy="2257150"/>
          </a:xfrm>
          <a:prstGeom prst="rect">
            <a:avLst/>
          </a:prstGeom>
          <a:noFill/>
          <a:ln>
            <a:noFill/>
          </a:ln>
        </p:spPr>
      </p:pic>
      <p:pic>
        <p:nvPicPr>
          <p:cNvPr id="610" name="Google Shape;610;p50"/>
          <p:cNvPicPr preferRelativeResize="0"/>
          <p:nvPr/>
        </p:nvPicPr>
        <p:blipFill>
          <a:blip r:embed="rId4">
            <a:alphaModFix/>
          </a:blip>
          <a:stretch>
            <a:fillRect/>
          </a:stretch>
        </p:blipFill>
        <p:spPr>
          <a:xfrm>
            <a:off x="3451832" y="2925799"/>
            <a:ext cx="5209170" cy="1930002"/>
          </a:xfrm>
          <a:prstGeom prst="rect">
            <a:avLst/>
          </a:prstGeom>
          <a:noFill/>
          <a:ln>
            <a:noFill/>
          </a:ln>
        </p:spPr>
      </p:pic>
      <p:cxnSp>
        <p:nvCxnSpPr>
          <p:cNvPr id="611" name="Google Shape;611;p50"/>
          <p:cNvCxnSpPr/>
          <p:nvPr/>
        </p:nvCxnSpPr>
        <p:spPr>
          <a:xfrm flipH="1" rot="10800000">
            <a:off x="2814653" y="3883797"/>
            <a:ext cx="537900" cy="141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Notable to Mention </a:t>
            </a:r>
            <a:endParaRPr/>
          </a:p>
        </p:txBody>
      </p:sp>
      <p:sp>
        <p:nvSpPr>
          <p:cNvPr id="617" name="Google Shape;617;p51"/>
          <p:cNvSpPr txBox="1"/>
          <p:nvPr>
            <p:ph idx="1" type="body"/>
          </p:nvPr>
        </p:nvSpPr>
        <p:spPr>
          <a:xfrm>
            <a:off x="720000" y="1017725"/>
            <a:ext cx="7941000" cy="3900900"/>
          </a:xfrm>
          <a:prstGeom prst="rect">
            <a:avLst/>
          </a:prstGeom>
        </p:spPr>
        <p:txBody>
          <a:bodyPr anchorCtr="0" anchor="t" bIns="91425" lIns="91425" spcFirstLastPara="1" rIns="91425" wrap="square" tIns="91425">
            <a:noAutofit/>
          </a:bodyPr>
          <a:lstStyle/>
          <a:p>
            <a:pPr indent="-355600" lvl="0" marL="457200" rtl="0" algn="l">
              <a:lnSpc>
                <a:spcPct val="130000"/>
              </a:lnSpc>
              <a:spcBef>
                <a:spcPts val="0"/>
              </a:spcBef>
              <a:spcAft>
                <a:spcPts val="0"/>
              </a:spcAft>
              <a:buSzPts val="2000"/>
              <a:buChar char="●"/>
            </a:pPr>
            <a:r>
              <a:rPr lang="en" sz="2000"/>
              <a:t>docTR</a:t>
            </a:r>
            <a:endParaRPr sz="2000"/>
          </a:p>
          <a:p>
            <a:pPr indent="-355600" lvl="1" marL="914400" rtl="0" algn="l">
              <a:lnSpc>
                <a:spcPct val="130000"/>
              </a:lnSpc>
              <a:spcBef>
                <a:spcPts val="0"/>
              </a:spcBef>
              <a:spcAft>
                <a:spcPts val="0"/>
              </a:spcAft>
              <a:buSzPts val="2000"/>
              <a:buChar char="○"/>
            </a:pPr>
            <a:r>
              <a:rPr lang="en" sz="2000"/>
              <a:t>Ability to output highlighted document demonstrating text it was able to detect.  As well as outputting a copy of the document and what it had “detected.”</a:t>
            </a:r>
            <a:endParaRPr sz="2000"/>
          </a:p>
          <a:p>
            <a:pPr indent="0" lvl="0" marL="457200" rtl="0" algn="l">
              <a:lnSpc>
                <a:spcPct val="130000"/>
              </a:lnSpc>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618" name="Google Shape;618;p51"/>
          <p:cNvPicPr preferRelativeResize="0"/>
          <p:nvPr/>
        </p:nvPicPr>
        <p:blipFill rotWithShape="1">
          <a:blip r:embed="rId3">
            <a:alphaModFix/>
          </a:blip>
          <a:srcRect b="0" l="0" r="0" t="32500"/>
          <a:stretch/>
        </p:blipFill>
        <p:spPr>
          <a:xfrm>
            <a:off x="720000" y="2957925"/>
            <a:ext cx="3436474" cy="2040100"/>
          </a:xfrm>
          <a:prstGeom prst="rect">
            <a:avLst/>
          </a:prstGeom>
          <a:noFill/>
          <a:ln>
            <a:noFill/>
          </a:ln>
        </p:spPr>
      </p:pic>
      <p:pic>
        <p:nvPicPr>
          <p:cNvPr id="619" name="Google Shape;619;p51"/>
          <p:cNvPicPr preferRelativeResize="0"/>
          <p:nvPr/>
        </p:nvPicPr>
        <p:blipFill rotWithShape="1">
          <a:blip r:embed="rId4">
            <a:alphaModFix/>
          </a:blip>
          <a:srcRect b="46451" l="0" r="9288" t="5341"/>
          <a:stretch/>
        </p:blipFill>
        <p:spPr>
          <a:xfrm>
            <a:off x="4670750" y="2982250"/>
            <a:ext cx="3516172" cy="1991450"/>
          </a:xfrm>
          <a:prstGeom prst="rect">
            <a:avLst/>
          </a:prstGeom>
          <a:noFill/>
          <a:ln>
            <a:noFill/>
          </a:ln>
        </p:spPr>
      </p:pic>
      <p:sp>
        <p:nvSpPr>
          <p:cNvPr id="620" name="Google Shape;620;p51"/>
          <p:cNvSpPr txBox="1"/>
          <p:nvPr/>
        </p:nvSpPr>
        <p:spPr>
          <a:xfrm>
            <a:off x="1386438" y="2673925"/>
            <a:ext cx="21036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Highlighted Document</a:t>
            </a:r>
            <a:endParaRPr sz="1200">
              <a:solidFill>
                <a:schemeClr val="dk1"/>
              </a:solidFill>
              <a:latin typeface="Barlow"/>
              <a:ea typeface="Barlow"/>
              <a:cs typeface="Barlow"/>
              <a:sym typeface="Barlow"/>
            </a:endParaRPr>
          </a:p>
        </p:txBody>
      </p:sp>
      <p:sp>
        <p:nvSpPr>
          <p:cNvPr id="621" name="Google Shape;621;p51"/>
          <p:cNvSpPr txBox="1"/>
          <p:nvPr/>
        </p:nvSpPr>
        <p:spPr>
          <a:xfrm>
            <a:off x="5366000" y="2673925"/>
            <a:ext cx="24648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Blurry “Copy” of the Document</a:t>
            </a:r>
            <a:endParaRPr sz="1200">
              <a:solidFill>
                <a:schemeClr val="dk1"/>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a:t>
            </a:r>
            <a:endParaRPr/>
          </a:p>
        </p:txBody>
      </p:sp>
      <p:sp>
        <p:nvSpPr>
          <p:cNvPr id="627" name="Google Shape;627;p52"/>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200"/>
              <a:t>Compared word embeddings from the ground-truth abstracts (obtained via arXiv JSON metadata) and the parsed abstracts</a:t>
            </a:r>
            <a:endParaRPr sz="2200"/>
          </a:p>
          <a:p>
            <a:pPr indent="-368300" lvl="1" marL="914400" rtl="0" algn="l">
              <a:lnSpc>
                <a:spcPct val="100000"/>
              </a:lnSpc>
              <a:spcBef>
                <a:spcPts val="1000"/>
              </a:spcBef>
              <a:spcAft>
                <a:spcPts val="0"/>
              </a:spcAft>
              <a:buSzPts val="2200"/>
              <a:buChar char="○"/>
            </a:pPr>
            <a:r>
              <a:rPr lang="en" sz="2200"/>
              <a:t>Preserves semantic significance</a:t>
            </a:r>
            <a:endParaRPr sz="2200"/>
          </a:p>
          <a:p>
            <a:pPr indent="-368300" lvl="0" marL="457200" rtl="0" algn="l">
              <a:lnSpc>
                <a:spcPct val="100000"/>
              </a:lnSpc>
              <a:spcBef>
                <a:spcPts val="1000"/>
              </a:spcBef>
              <a:spcAft>
                <a:spcPts val="0"/>
              </a:spcAft>
              <a:buSzPts val="2200"/>
              <a:buChar char="●"/>
            </a:pPr>
            <a:r>
              <a:rPr lang="en" sz="2200"/>
              <a:t>Word embeddings created using Hugging Face’s all-MiniLM0L6-v2 model</a:t>
            </a:r>
            <a:endParaRPr sz="2200"/>
          </a:p>
          <a:p>
            <a:pPr indent="-368300" lvl="0" marL="457200" rtl="0" algn="l">
              <a:lnSpc>
                <a:spcPct val="100000"/>
              </a:lnSpc>
              <a:spcBef>
                <a:spcPts val="1000"/>
              </a:spcBef>
              <a:spcAft>
                <a:spcPts val="0"/>
              </a:spcAft>
              <a:buSzPts val="2200"/>
              <a:buChar char="●"/>
            </a:pPr>
            <a:r>
              <a:rPr lang="en" sz="2200"/>
              <a:t>Compared word embeddings using cosine similarity to determine semantic differences</a:t>
            </a:r>
            <a:endParaRPr sz="2200"/>
          </a:p>
          <a:p>
            <a:pPr indent="-355600" lvl="1" marL="914400" rtl="0" algn="l">
              <a:lnSpc>
                <a:spcPct val="100000"/>
              </a:lnSpc>
              <a:spcBef>
                <a:spcPts val="0"/>
              </a:spcBef>
              <a:spcAft>
                <a:spcPts val="0"/>
              </a:spcAft>
              <a:buSzPts val="2000"/>
              <a:buChar char="○"/>
            </a:pPr>
            <a:r>
              <a:rPr lang="en" sz="2000"/>
              <a:t>Example: “agonist” vs “antagonist” = 90% similarity</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(cont.)</a:t>
            </a:r>
            <a:endParaRPr/>
          </a:p>
        </p:txBody>
      </p:sp>
      <p:sp>
        <p:nvSpPr>
          <p:cNvPr id="633" name="Google Shape;633;p53"/>
          <p:cNvSpPr txBox="1"/>
          <p:nvPr>
            <p:ph idx="1" type="body"/>
          </p:nvPr>
        </p:nvSpPr>
        <p:spPr>
          <a:xfrm>
            <a:off x="720000" y="1017725"/>
            <a:ext cx="7941000" cy="8949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Char char="●"/>
            </a:pPr>
            <a:r>
              <a:rPr lang="en" sz="2200"/>
              <a:t>All parsers showed &gt;0.9 cosine similarity with ground truth</a:t>
            </a:r>
            <a:endParaRPr sz="2200"/>
          </a:p>
          <a:p>
            <a:pPr indent="-368300" lvl="0" marL="457200" rtl="0" algn="l">
              <a:lnSpc>
                <a:spcPct val="100000"/>
              </a:lnSpc>
              <a:spcBef>
                <a:spcPts val="1000"/>
              </a:spcBef>
              <a:spcAft>
                <a:spcPts val="1000"/>
              </a:spcAft>
              <a:buSzPts val="2200"/>
              <a:buChar char="●"/>
            </a:pPr>
            <a:r>
              <a:rPr lang="en" sz="2200"/>
              <a:t>Replicated: LlamaParse showed a high degree of accuracy</a:t>
            </a:r>
            <a:endParaRPr sz="2200"/>
          </a:p>
        </p:txBody>
      </p:sp>
      <p:pic>
        <p:nvPicPr>
          <p:cNvPr id="634" name="Google Shape;634;p53"/>
          <p:cNvPicPr preferRelativeResize="0"/>
          <p:nvPr/>
        </p:nvPicPr>
        <p:blipFill rotWithShape="1">
          <a:blip r:embed="rId3">
            <a:alphaModFix/>
          </a:blip>
          <a:srcRect b="0" l="6775" r="13415" t="6559"/>
          <a:stretch/>
        </p:blipFill>
        <p:spPr>
          <a:xfrm>
            <a:off x="5729375" y="2084400"/>
            <a:ext cx="3117277" cy="2814375"/>
          </a:xfrm>
          <a:prstGeom prst="rect">
            <a:avLst/>
          </a:prstGeom>
          <a:noFill/>
          <a:ln>
            <a:noFill/>
          </a:ln>
        </p:spPr>
      </p:pic>
      <p:pic>
        <p:nvPicPr>
          <p:cNvPr id="635" name="Google Shape;635;p53"/>
          <p:cNvPicPr preferRelativeResize="0"/>
          <p:nvPr/>
        </p:nvPicPr>
        <p:blipFill rotWithShape="1">
          <a:blip r:embed="rId4">
            <a:alphaModFix/>
          </a:blip>
          <a:srcRect b="0" l="1726" r="1289" t="0"/>
          <a:stretch/>
        </p:blipFill>
        <p:spPr>
          <a:xfrm>
            <a:off x="435050" y="2084400"/>
            <a:ext cx="5056275" cy="2814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4"/>
          <p:cNvSpPr txBox="1"/>
          <p:nvPr>
            <p:ph type="title"/>
          </p:nvPr>
        </p:nvSpPr>
        <p:spPr>
          <a:xfrm>
            <a:off x="564025" y="264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Similarity Between Model Embeddings</a:t>
            </a:r>
            <a:endParaRPr/>
          </a:p>
        </p:txBody>
      </p:sp>
      <p:sp>
        <p:nvSpPr>
          <p:cNvPr id="641" name="Google Shape;641;p54"/>
          <p:cNvSpPr txBox="1"/>
          <p:nvPr/>
        </p:nvSpPr>
        <p:spPr>
          <a:xfrm>
            <a:off x="5688325" y="853650"/>
            <a:ext cx="3258600" cy="4024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Barlow"/>
              <a:buChar char="●"/>
            </a:pPr>
            <a:r>
              <a:rPr lang="en" sz="2400">
                <a:solidFill>
                  <a:schemeClr val="dk1"/>
                </a:solidFill>
                <a:latin typeface="Barlow"/>
                <a:ea typeface="Barlow"/>
                <a:cs typeface="Barlow"/>
                <a:sym typeface="Barlow"/>
              </a:rPr>
              <a:t>Issue: no ground truth given for entire PDFs</a:t>
            </a:r>
            <a:endParaRPr sz="2400">
              <a:solidFill>
                <a:schemeClr val="dk1"/>
              </a:solidFill>
              <a:latin typeface="Barlow"/>
              <a:ea typeface="Barlow"/>
              <a:cs typeface="Barlow"/>
              <a:sym typeface="Barlow"/>
            </a:endParaRPr>
          </a:p>
          <a:p>
            <a:pPr indent="-381000" lvl="0" marL="457200" rtl="0" algn="l">
              <a:spcBef>
                <a:spcPts val="1000"/>
              </a:spcBef>
              <a:spcAft>
                <a:spcPts val="0"/>
              </a:spcAft>
              <a:buClr>
                <a:schemeClr val="dk1"/>
              </a:buClr>
              <a:buSzPts val="2400"/>
              <a:buFont typeface="Barlow"/>
              <a:buChar char="●"/>
            </a:pPr>
            <a:r>
              <a:rPr lang="en" sz="2400">
                <a:solidFill>
                  <a:schemeClr val="dk1"/>
                </a:solidFill>
                <a:latin typeface="Barlow"/>
                <a:ea typeface="Barlow"/>
                <a:cs typeface="Barlow"/>
                <a:sym typeface="Barlow"/>
              </a:rPr>
              <a:t>Instead, comparing between parsers themselves</a:t>
            </a:r>
            <a:endParaRPr sz="2400">
              <a:solidFill>
                <a:schemeClr val="dk1"/>
              </a:solidFill>
              <a:latin typeface="Barlow"/>
              <a:ea typeface="Barlow"/>
              <a:cs typeface="Barlow"/>
              <a:sym typeface="Barlow"/>
            </a:endParaRPr>
          </a:p>
          <a:p>
            <a:pPr indent="-381000" lvl="0" marL="457200" rtl="0" algn="l">
              <a:spcBef>
                <a:spcPts val="1000"/>
              </a:spcBef>
              <a:spcAft>
                <a:spcPts val="1000"/>
              </a:spcAft>
              <a:buClr>
                <a:schemeClr val="dk1"/>
              </a:buClr>
              <a:buSzPts val="2400"/>
              <a:buFont typeface="Barlow"/>
              <a:buChar char="●"/>
            </a:pPr>
            <a:r>
              <a:rPr lang="en" sz="2400">
                <a:solidFill>
                  <a:schemeClr val="dk1"/>
                </a:solidFill>
                <a:latin typeface="Barlow"/>
                <a:ea typeface="Barlow"/>
                <a:cs typeface="Barlow"/>
                <a:sym typeface="Barlow"/>
              </a:rPr>
              <a:t>Future possibility: </a:t>
            </a:r>
            <a:r>
              <a:rPr lang="en" sz="2400">
                <a:solidFill>
                  <a:schemeClr val="dk1"/>
                </a:solidFill>
                <a:latin typeface="Barlow"/>
                <a:ea typeface="Barlow"/>
                <a:cs typeface="Barlow"/>
                <a:sym typeface="Barlow"/>
              </a:rPr>
              <a:t>arXiv</a:t>
            </a:r>
            <a:r>
              <a:rPr lang="en" sz="2400">
                <a:solidFill>
                  <a:schemeClr val="dk1"/>
                </a:solidFill>
                <a:latin typeface="Barlow"/>
                <a:ea typeface="Barlow"/>
                <a:cs typeface="Barlow"/>
                <a:sym typeface="Barlow"/>
              </a:rPr>
              <a:t>’s HTML feature</a:t>
            </a:r>
            <a:endParaRPr sz="2400">
              <a:solidFill>
                <a:schemeClr val="dk1"/>
              </a:solidFill>
              <a:latin typeface="Barlow"/>
              <a:ea typeface="Barlow"/>
              <a:cs typeface="Barlow"/>
              <a:sym typeface="Barlow"/>
            </a:endParaRPr>
          </a:p>
        </p:txBody>
      </p:sp>
      <p:pic>
        <p:nvPicPr>
          <p:cNvPr id="642" name="Google Shape;642;p54"/>
          <p:cNvPicPr preferRelativeResize="0"/>
          <p:nvPr/>
        </p:nvPicPr>
        <p:blipFill>
          <a:blip r:embed="rId3">
            <a:alphaModFix/>
          </a:blip>
          <a:stretch>
            <a:fillRect/>
          </a:stretch>
        </p:blipFill>
        <p:spPr>
          <a:xfrm>
            <a:off x="595523" y="816500"/>
            <a:ext cx="4936850" cy="4061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Considerations</a:t>
            </a:r>
            <a:endParaRPr/>
          </a:p>
        </p:txBody>
      </p:sp>
      <p:pic>
        <p:nvPicPr>
          <p:cNvPr id="648" name="Google Shape;648;p55"/>
          <p:cNvPicPr preferRelativeResize="0"/>
          <p:nvPr/>
        </p:nvPicPr>
        <p:blipFill>
          <a:blip r:embed="rId3">
            <a:alphaModFix/>
          </a:blip>
          <a:stretch>
            <a:fillRect/>
          </a:stretch>
        </p:blipFill>
        <p:spPr>
          <a:xfrm>
            <a:off x="117850" y="2831853"/>
            <a:ext cx="2178549" cy="2153120"/>
          </a:xfrm>
          <a:prstGeom prst="rect">
            <a:avLst/>
          </a:prstGeom>
          <a:noFill/>
          <a:ln>
            <a:noFill/>
          </a:ln>
        </p:spPr>
      </p:pic>
      <p:pic>
        <p:nvPicPr>
          <p:cNvPr id="649" name="Google Shape;649;p55"/>
          <p:cNvPicPr preferRelativeResize="0"/>
          <p:nvPr/>
        </p:nvPicPr>
        <p:blipFill>
          <a:blip r:embed="rId4">
            <a:alphaModFix/>
          </a:blip>
          <a:stretch>
            <a:fillRect/>
          </a:stretch>
        </p:blipFill>
        <p:spPr>
          <a:xfrm>
            <a:off x="2361101" y="2831852"/>
            <a:ext cx="2178549" cy="2153122"/>
          </a:xfrm>
          <a:prstGeom prst="rect">
            <a:avLst/>
          </a:prstGeom>
          <a:noFill/>
          <a:ln>
            <a:noFill/>
          </a:ln>
        </p:spPr>
      </p:pic>
      <p:pic>
        <p:nvPicPr>
          <p:cNvPr id="650" name="Google Shape;650;p55"/>
          <p:cNvPicPr preferRelativeResize="0"/>
          <p:nvPr/>
        </p:nvPicPr>
        <p:blipFill>
          <a:blip r:embed="rId5">
            <a:alphaModFix/>
          </a:blip>
          <a:stretch>
            <a:fillRect/>
          </a:stretch>
        </p:blipFill>
        <p:spPr>
          <a:xfrm>
            <a:off x="4604351" y="2831854"/>
            <a:ext cx="2178549" cy="2153105"/>
          </a:xfrm>
          <a:prstGeom prst="rect">
            <a:avLst/>
          </a:prstGeom>
          <a:noFill/>
          <a:ln>
            <a:noFill/>
          </a:ln>
        </p:spPr>
      </p:pic>
      <p:pic>
        <p:nvPicPr>
          <p:cNvPr id="651" name="Google Shape;651;p55"/>
          <p:cNvPicPr preferRelativeResize="0"/>
          <p:nvPr/>
        </p:nvPicPr>
        <p:blipFill>
          <a:blip r:embed="rId6">
            <a:alphaModFix/>
          </a:blip>
          <a:stretch>
            <a:fillRect/>
          </a:stretch>
        </p:blipFill>
        <p:spPr>
          <a:xfrm>
            <a:off x="6847602" y="2831850"/>
            <a:ext cx="2178549" cy="2153122"/>
          </a:xfrm>
          <a:prstGeom prst="rect">
            <a:avLst/>
          </a:prstGeom>
          <a:noFill/>
          <a:ln>
            <a:noFill/>
          </a:ln>
        </p:spPr>
      </p:pic>
      <p:sp>
        <p:nvSpPr>
          <p:cNvPr id="652" name="Google Shape;652;p55"/>
          <p:cNvSpPr txBox="1"/>
          <p:nvPr>
            <p:ph idx="1" type="body"/>
          </p:nvPr>
        </p:nvSpPr>
        <p:spPr>
          <a:xfrm>
            <a:off x="720000" y="1017725"/>
            <a:ext cx="7941000" cy="1756800"/>
          </a:xfrm>
          <a:prstGeom prst="rect">
            <a:avLst/>
          </a:prstGeom>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Char char="●"/>
            </a:pPr>
            <a:r>
              <a:rPr lang="en" sz="2600"/>
              <a:t>Inconsistent formatting of abstracts leads to difficult extraction</a:t>
            </a:r>
            <a:endParaRPr sz="2600"/>
          </a:p>
          <a:p>
            <a:pPr indent="-393700" lvl="0" marL="457200" rtl="0" algn="l">
              <a:lnSpc>
                <a:spcPct val="100000"/>
              </a:lnSpc>
              <a:spcBef>
                <a:spcPts val="0"/>
              </a:spcBef>
              <a:spcAft>
                <a:spcPts val="0"/>
              </a:spcAft>
              <a:buSzPts val="2600"/>
              <a:buChar char="●"/>
            </a:pPr>
            <a:r>
              <a:rPr lang="en" sz="2600"/>
              <a:t>Abstracts are “easier” than the rest of the paper – need to assess later accuracy on whole paper</a:t>
            </a:r>
            <a:endParaRPr sz="2600"/>
          </a:p>
          <a:p>
            <a:pPr indent="0" lvl="0" marL="0" rtl="0" algn="l">
              <a:spcBef>
                <a:spcPts val="0"/>
              </a:spcBef>
              <a:spcAft>
                <a:spcPts val="0"/>
              </a:spcAft>
              <a:buNone/>
            </a:pPr>
            <a:r>
              <a:t/>
            </a:r>
            <a:endParaRPr sz="3100"/>
          </a:p>
          <a:p>
            <a:pPr indent="0" lvl="0" marL="0" rtl="0" algn="l">
              <a:spcBef>
                <a:spcPts val="0"/>
              </a:spcBef>
              <a:spcAft>
                <a:spcPts val="0"/>
              </a:spcAft>
              <a:buNone/>
            </a:pPr>
            <a:r>
              <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AI Studio TA and Challenge Advisors</a:t>
            </a:r>
            <a:endParaRPr/>
          </a:p>
        </p:txBody>
      </p:sp>
      <p:sp>
        <p:nvSpPr>
          <p:cNvPr id="396" name="Google Shape;396;p29"/>
          <p:cNvSpPr txBox="1"/>
          <p:nvPr/>
        </p:nvSpPr>
        <p:spPr>
          <a:xfrm>
            <a:off x="729850" y="32674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chemeClr val="dk1"/>
                </a:solidFill>
                <a:latin typeface="Open Sans"/>
                <a:ea typeface="Open Sans"/>
                <a:cs typeface="Open Sans"/>
                <a:sym typeface="Open Sans"/>
              </a:rPr>
              <a:t>Jesse Ward</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AI Studio TA</a:t>
            </a:r>
            <a:endParaRPr>
              <a:solidFill>
                <a:schemeClr val="dk1"/>
              </a:solidFill>
              <a:latin typeface="Open Sans Light"/>
              <a:ea typeface="Open Sans Light"/>
              <a:cs typeface="Open Sans Light"/>
              <a:sym typeface="Open Sans Light"/>
            </a:endParaRPr>
          </a:p>
        </p:txBody>
      </p:sp>
      <p:sp>
        <p:nvSpPr>
          <p:cNvPr id="397" name="Google Shape;397;p29"/>
          <p:cNvSpPr/>
          <p:nvPr/>
        </p:nvSpPr>
        <p:spPr>
          <a:xfrm>
            <a:off x="1077250" y="1964763"/>
            <a:ext cx="1362600" cy="13626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398" name="Google Shape;398;p29"/>
          <p:cNvSpPr txBox="1"/>
          <p:nvPr/>
        </p:nvSpPr>
        <p:spPr>
          <a:xfrm>
            <a:off x="2554063" y="3267425"/>
            <a:ext cx="21786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Dr. Nick Schaub, Ph.D.</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Challenge Advisor</a:t>
            </a:r>
            <a:endParaRPr>
              <a:solidFill>
                <a:schemeClr val="dk1"/>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chemeClr val="dk1"/>
              </a:solidFill>
              <a:latin typeface="Open Sans Light"/>
              <a:ea typeface="Open Sans Light"/>
              <a:cs typeface="Open Sans Light"/>
              <a:sym typeface="Open Sans Light"/>
            </a:endParaRPr>
          </a:p>
        </p:txBody>
      </p:sp>
      <p:sp>
        <p:nvSpPr>
          <p:cNvPr id="399" name="Google Shape;399;p29"/>
          <p:cNvSpPr txBox="1"/>
          <p:nvPr/>
        </p:nvSpPr>
        <p:spPr>
          <a:xfrm>
            <a:off x="6356750" y="32674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Camilo Velez</a:t>
            </a:r>
            <a:endParaRPr b="1">
              <a:solidFill>
                <a:schemeClr val="dk1"/>
              </a:solidFill>
              <a:latin typeface="Open Sans"/>
              <a:ea typeface="Open Sans"/>
              <a:cs typeface="Open Sans"/>
              <a:sym typeface="Open Sans"/>
            </a:endParaRPr>
          </a:p>
          <a:p>
            <a:pPr indent="0" lvl="0" marL="0" rtl="0" algn="ctr">
              <a:spcBef>
                <a:spcPts val="300"/>
              </a:spcBef>
              <a:spcAft>
                <a:spcPts val="0"/>
              </a:spcAft>
              <a:buNone/>
            </a:pPr>
            <a:r>
              <a:rPr lang="en">
                <a:solidFill>
                  <a:schemeClr val="dk1"/>
                </a:solidFill>
                <a:latin typeface="Open Sans Light"/>
                <a:ea typeface="Open Sans Light"/>
                <a:cs typeface="Open Sans Light"/>
                <a:sym typeface="Open Sans Light"/>
              </a:rPr>
              <a:t>Challenge Advisor</a:t>
            </a:r>
            <a:endParaRPr>
              <a:solidFill>
                <a:schemeClr val="dk1"/>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chemeClr val="dk1"/>
              </a:solidFill>
              <a:latin typeface="Open Sans Light"/>
              <a:ea typeface="Open Sans Light"/>
              <a:cs typeface="Open Sans Light"/>
              <a:sym typeface="Open Sans Light"/>
            </a:endParaRPr>
          </a:p>
        </p:txBody>
      </p:sp>
      <p:sp>
        <p:nvSpPr>
          <p:cNvPr id="400" name="Google Shape;400;p29"/>
          <p:cNvSpPr txBox="1"/>
          <p:nvPr/>
        </p:nvSpPr>
        <p:spPr>
          <a:xfrm>
            <a:off x="4516050" y="32674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Antoine Gerardin</a:t>
            </a:r>
            <a:br>
              <a:rPr b="1" lang="en">
                <a:solidFill>
                  <a:schemeClr val="dk1"/>
                </a:solidFill>
                <a:latin typeface="Open Sans"/>
                <a:ea typeface="Open Sans"/>
                <a:cs typeface="Open Sans"/>
                <a:sym typeface="Open Sans"/>
              </a:rPr>
            </a:br>
            <a:r>
              <a:rPr lang="en">
                <a:solidFill>
                  <a:schemeClr val="dk1"/>
                </a:solidFill>
                <a:latin typeface="Open Sans Light"/>
                <a:ea typeface="Open Sans Light"/>
                <a:cs typeface="Open Sans Light"/>
                <a:sym typeface="Open Sans Light"/>
              </a:rPr>
              <a:t>Challenge Advisor</a:t>
            </a:r>
            <a:endParaRPr>
              <a:solidFill>
                <a:schemeClr val="dk1"/>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chemeClr val="dk1"/>
              </a:solidFill>
              <a:latin typeface="Open Sans Light"/>
              <a:ea typeface="Open Sans Light"/>
              <a:cs typeface="Open Sans Light"/>
              <a:sym typeface="Open Sans Light"/>
            </a:endParaRPr>
          </a:p>
        </p:txBody>
      </p:sp>
      <p:pic>
        <p:nvPicPr>
          <p:cNvPr id="401" name="Google Shape;401;p29"/>
          <p:cNvPicPr preferRelativeResize="0"/>
          <p:nvPr/>
        </p:nvPicPr>
        <p:blipFill rotWithShape="1">
          <a:blip r:embed="rId3">
            <a:alphaModFix/>
          </a:blip>
          <a:srcRect b="0" l="4413" r="4404" t="0"/>
          <a:stretch/>
        </p:blipFill>
        <p:spPr>
          <a:xfrm>
            <a:off x="4817973" y="1964773"/>
            <a:ext cx="1320000" cy="1362600"/>
          </a:xfrm>
          <a:prstGeom prst="ellipse">
            <a:avLst/>
          </a:prstGeom>
          <a:noFill/>
          <a:ln>
            <a:noFill/>
          </a:ln>
        </p:spPr>
      </p:pic>
      <p:pic>
        <p:nvPicPr>
          <p:cNvPr id="402" name="Google Shape;402;p29"/>
          <p:cNvPicPr preferRelativeResize="0"/>
          <p:nvPr/>
        </p:nvPicPr>
        <p:blipFill rotWithShape="1">
          <a:blip r:embed="rId4">
            <a:alphaModFix/>
          </a:blip>
          <a:srcRect b="16798" l="631" r="631" t="1894"/>
          <a:stretch/>
        </p:blipFill>
        <p:spPr>
          <a:xfrm>
            <a:off x="6623000" y="1993275"/>
            <a:ext cx="1320000" cy="1334100"/>
          </a:xfrm>
          <a:prstGeom prst="ellipse">
            <a:avLst/>
          </a:prstGeom>
          <a:noFill/>
          <a:ln>
            <a:noFill/>
          </a:ln>
        </p:spPr>
      </p:pic>
      <p:pic>
        <p:nvPicPr>
          <p:cNvPr id="403" name="Google Shape;403;p29"/>
          <p:cNvPicPr preferRelativeResize="0"/>
          <p:nvPr/>
        </p:nvPicPr>
        <p:blipFill>
          <a:blip r:embed="rId5">
            <a:alphaModFix/>
          </a:blip>
          <a:stretch>
            <a:fillRect/>
          </a:stretch>
        </p:blipFill>
        <p:spPr>
          <a:xfrm>
            <a:off x="2970351" y="1964775"/>
            <a:ext cx="1362600" cy="1362600"/>
          </a:xfrm>
          <a:prstGeom prst="ellipse">
            <a:avLst/>
          </a:prstGeom>
          <a:noFill/>
          <a:ln>
            <a:noFill/>
          </a:ln>
          <a:effectLst>
            <a:outerShdw rotWithShape="0" algn="bl" dist="9525">
              <a:srgbClr val="000000">
                <a:alpha val="50000"/>
              </a:srgbClr>
            </a:outerShdw>
          </a:effectLst>
        </p:spPr>
      </p:pic>
      <p:pic>
        <p:nvPicPr>
          <p:cNvPr id="404" name="Google Shape;404;p29"/>
          <p:cNvPicPr preferRelativeResize="0"/>
          <p:nvPr/>
        </p:nvPicPr>
        <p:blipFill>
          <a:blip r:embed="rId6">
            <a:alphaModFix/>
          </a:blip>
          <a:stretch>
            <a:fillRect/>
          </a:stretch>
        </p:blipFill>
        <p:spPr>
          <a:xfrm>
            <a:off x="1030585" y="1926825"/>
            <a:ext cx="1438200" cy="14385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and Key Findings </a:t>
            </a:r>
            <a:endParaRPr/>
          </a:p>
        </p:txBody>
      </p:sp>
      <p:sp>
        <p:nvSpPr>
          <p:cNvPr id="658" name="Google Shape;658;p56"/>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sz="2800"/>
              <a:t>Both OCR and AI methods were reliable with pure-text samples</a:t>
            </a:r>
            <a:endParaRPr sz="2800"/>
          </a:p>
          <a:p>
            <a:pPr indent="-406400" lvl="0" marL="457200" rtl="0" algn="l">
              <a:lnSpc>
                <a:spcPct val="100000"/>
              </a:lnSpc>
              <a:spcBef>
                <a:spcPts val="1000"/>
              </a:spcBef>
              <a:spcAft>
                <a:spcPts val="0"/>
              </a:spcAft>
              <a:buSzPts val="2800"/>
              <a:buChar char="●"/>
            </a:pPr>
            <a:r>
              <a:rPr lang="en" sz="2800"/>
              <a:t>Model performance was separated by handling of images, equations, and unfamiliar formatting</a:t>
            </a:r>
            <a:endParaRPr sz="2800"/>
          </a:p>
          <a:p>
            <a:pPr indent="-406400" lvl="0" marL="457200" rtl="0" algn="l">
              <a:lnSpc>
                <a:spcPct val="100000"/>
              </a:lnSpc>
              <a:spcBef>
                <a:spcPts val="1000"/>
              </a:spcBef>
              <a:spcAft>
                <a:spcPts val="0"/>
              </a:spcAft>
              <a:buSzPts val="2800"/>
              <a:buChar char="●"/>
            </a:pPr>
            <a:r>
              <a:rPr lang="en" sz="2800"/>
              <a:t>Minimal text differences didn’t lead to significant differences with word embeddings </a:t>
            </a:r>
            <a:endParaRPr sz="2800"/>
          </a:p>
          <a:p>
            <a:pPr indent="-406400" lvl="0" marL="457200" rtl="0" algn="l">
              <a:lnSpc>
                <a:spcPct val="100000"/>
              </a:lnSpc>
              <a:spcBef>
                <a:spcPts val="1000"/>
              </a:spcBef>
              <a:spcAft>
                <a:spcPts val="0"/>
              </a:spcAft>
              <a:buSzPts val="2800"/>
              <a:buChar char="●"/>
            </a:pPr>
            <a:r>
              <a:rPr b="1" lang="en" sz="2800"/>
              <a:t>Top performers: LlamaParse, PyMuPDF</a:t>
            </a:r>
            <a:endParaRPr b="1" sz="2800"/>
          </a:p>
          <a:p>
            <a:pPr indent="0" lvl="0" marL="0" rtl="0" algn="l">
              <a:lnSpc>
                <a:spcPct val="100000"/>
              </a:lnSpc>
              <a:spcBef>
                <a:spcPts val="1000"/>
              </a:spcBef>
              <a:spcAft>
                <a:spcPts val="0"/>
              </a:spcAft>
              <a:buNone/>
            </a:pPr>
            <a:r>
              <a:t/>
            </a:r>
            <a:endParaRPr sz="3100"/>
          </a:p>
          <a:p>
            <a:pPr indent="0" lvl="0" marL="0" rtl="0" algn="l">
              <a:lnSpc>
                <a:spcPct val="100000"/>
              </a:lnSpc>
              <a:spcBef>
                <a:spcPts val="1000"/>
              </a:spcBef>
              <a:spcAft>
                <a:spcPts val="1000"/>
              </a:spcAft>
              <a:buNone/>
            </a:pPr>
            <a:r>
              <a:t/>
            </a:r>
            <a:endParaRPr sz="3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7"/>
          <p:cNvSpPr txBox="1"/>
          <p:nvPr>
            <p:ph type="title"/>
          </p:nvPr>
        </p:nvSpPr>
        <p:spPr>
          <a:xfrm>
            <a:off x="1019975" y="2571750"/>
            <a:ext cx="71043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Thoughts</a:t>
            </a:r>
            <a:endParaRPr/>
          </a:p>
        </p:txBody>
      </p:sp>
      <p:sp>
        <p:nvSpPr>
          <p:cNvPr id="664" name="Google Shape;664;p57"/>
          <p:cNvSpPr txBox="1"/>
          <p:nvPr>
            <p:ph idx="2" type="title"/>
          </p:nvPr>
        </p:nvSpPr>
        <p:spPr>
          <a:xfrm>
            <a:off x="3856175" y="1729950"/>
            <a:ext cx="14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665" name="Google Shape;665;p57"/>
          <p:cNvGrpSpPr/>
          <p:nvPr/>
        </p:nvGrpSpPr>
        <p:grpSpPr>
          <a:xfrm>
            <a:off x="-100951" y="-895349"/>
            <a:ext cx="9041592" cy="6820244"/>
            <a:chOff x="96600" y="-74700"/>
            <a:chExt cx="7098125" cy="5354250"/>
          </a:xfrm>
        </p:grpSpPr>
        <p:sp>
          <p:nvSpPr>
            <p:cNvPr id="666" name="Google Shape;666;p57"/>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7"/>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7"/>
            <p:cNvSpPr/>
            <p:nvPr/>
          </p:nvSpPr>
          <p:spPr>
            <a:xfrm>
              <a:off x="238125" y="7504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674" name="Google Shape;674;p58"/>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Building a usable training data set for a ML model often comes with hidden bottlenecks</a:t>
            </a:r>
            <a:endParaRPr sz="2400"/>
          </a:p>
          <a:p>
            <a:pPr indent="-381000" lvl="1" marL="914400" rtl="0" algn="l">
              <a:lnSpc>
                <a:spcPct val="100000"/>
              </a:lnSpc>
              <a:spcBef>
                <a:spcPts val="1000"/>
              </a:spcBef>
              <a:spcAft>
                <a:spcPts val="0"/>
              </a:spcAft>
              <a:buSzPts val="2400"/>
              <a:buChar char="○"/>
            </a:pPr>
            <a:r>
              <a:rPr lang="en" sz="2400"/>
              <a:t>This is especially true for open source, natural language data (like Arxiv)</a:t>
            </a:r>
            <a:endParaRPr sz="2400"/>
          </a:p>
          <a:p>
            <a:pPr indent="-381000" lvl="0" marL="457200" rtl="0" algn="l">
              <a:lnSpc>
                <a:spcPct val="100000"/>
              </a:lnSpc>
              <a:spcBef>
                <a:spcPts val="1000"/>
              </a:spcBef>
              <a:spcAft>
                <a:spcPts val="0"/>
              </a:spcAft>
              <a:buSzPts val="2400"/>
              <a:buChar char="●"/>
            </a:pPr>
            <a:r>
              <a:rPr lang="en" sz="2400"/>
              <a:t>Documentation and flexibility play a key role in how usable a given package is</a:t>
            </a:r>
            <a:endParaRPr sz="2400"/>
          </a:p>
          <a:p>
            <a:pPr indent="-381000" lvl="0" marL="457200" rtl="0" algn="l">
              <a:lnSpc>
                <a:spcPct val="100000"/>
              </a:lnSpc>
              <a:spcBef>
                <a:spcPts val="1000"/>
              </a:spcBef>
              <a:spcAft>
                <a:spcPts val="0"/>
              </a:spcAft>
              <a:buSzPts val="2400"/>
              <a:buChar char="●"/>
            </a:pPr>
            <a:r>
              <a:rPr lang="en" sz="2400"/>
              <a:t>Open source projects are providing large-scale, highly effective tools in the ML field</a:t>
            </a:r>
            <a:endParaRPr sz="2400"/>
          </a:p>
          <a:p>
            <a:pPr indent="0" lvl="0" marL="0" rtl="0" algn="l">
              <a:spcBef>
                <a:spcPts val="1000"/>
              </a:spcBef>
              <a:spcAft>
                <a:spcPts val="0"/>
              </a:spcAft>
              <a:buNone/>
            </a:pPr>
            <a:r>
              <a:t/>
            </a:r>
            <a:endParaRPr sz="3100"/>
          </a:p>
          <a:p>
            <a:pPr indent="0" lvl="0" marL="0" rtl="0" algn="l">
              <a:spcBef>
                <a:spcPts val="0"/>
              </a:spcBef>
              <a:spcAft>
                <a:spcPts val="0"/>
              </a:spcAft>
              <a:buNone/>
            </a:pPr>
            <a:r>
              <a:t/>
            </a:r>
            <a:endParaRPr sz="3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 We Learned</a:t>
            </a:r>
            <a:endParaRPr/>
          </a:p>
        </p:txBody>
      </p:sp>
      <p:sp>
        <p:nvSpPr>
          <p:cNvPr id="680" name="Google Shape;680;p59"/>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sz="2800"/>
              <a:t>Operating in a fully remote work environment</a:t>
            </a:r>
            <a:endParaRPr sz="2800"/>
          </a:p>
          <a:p>
            <a:pPr indent="-406400" lvl="0" marL="457200" rtl="0" algn="l">
              <a:lnSpc>
                <a:spcPct val="100000"/>
              </a:lnSpc>
              <a:spcBef>
                <a:spcPts val="1000"/>
              </a:spcBef>
              <a:spcAft>
                <a:spcPts val="0"/>
              </a:spcAft>
              <a:buSzPts val="2800"/>
              <a:buChar char="●"/>
            </a:pPr>
            <a:r>
              <a:rPr lang="en" sz="2800"/>
              <a:t>Using Notebooks Hub in conjunction with GitHub and external Python libraries</a:t>
            </a:r>
            <a:endParaRPr sz="2800"/>
          </a:p>
          <a:p>
            <a:pPr indent="-406400" lvl="0" marL="457200" rtl="0" algn="l">
              <a:lnSpc>
                <a:spcPct val="100000"/>
              </a:lnSpc>
              <a:spcBef>
                <a:spcPts val="1000"/>
              </a:spcBef>
              <a:spcAft>
                <a:spcPts val="0"/>
              </a:spcAft>
              <a:buSzPts val="2800"/>
              <a:buChar char="●"/>
            </a:pPr>
            <a:r>
              <a:rPr lang="en" sz="2800"/>
              <a:t>Working with large bases of </a:t>
            </a:r>
            <a:r>
              <a:rPr lang="en" sz="2800"/>
              <a:t>text</a:t>
            </a:r>
            <a:r>
              <a:rPr lang="en" sz="2800"/>
              <a:t> and JSON data via arXiv</a:t>
            </a:r>
            <a:endParaRPr sz="2800"/>
          </a:p>
          <a:p>
            <a:pPr indent="-406400" lvl="0" marL="457200" rtl="0" algn="l">
              <a:lnSpc>
                <a:spcPct val="100000"/>
              </a:lnSpc>
              <a:spcBef>
                <a:spcPts val="1000"/>
              </a:spcBef>
              <a:spcAft>
                <a:spcPts val="0"/>
              </a:spcAft>
              <a:buSzPts val="2800"/>
              <a:buChar char="●"/>
            </a:pPr>
            <a:r>
              <a:rPr lang="en" sz="2800"/>
              <a:t>Working with open source, external Python libraries for novel approaches to PDF parsing</a:t>
            </a:r>
            <a:endParaRPr sz="2800"/>
          </a:p>
          <a:p>
            <a:pPr indent="0" lvl="0" marL="0" rtl="0" algn="l">
              <a:spcBef>
                <a:spcPts val="1000"/>
              </a:spcBef>
              <a:spcAft>
                <a:spcPts val="0"/>
              </a:spcAft>
              <a:buNone/>
            </a:pPr>
            <a:r>
              <a:t/>
            </a:r>
            <a:endParaRPr sz="3100"/>
          </a:p>
          <a:p>
            <a:pPr indent="0" lvl="0" marL="0" rtl="0" algn="l">
              <a:spcBef>
                <a:spcPts val="1000"/>
              </a:spcBef>
              <a:spcAft>
                <a:spcPts val="1000"/>
              </a:spcAft>
              <a:buNone/>
            </a:pPr>
            <a:r>
              <a:t/>
            </a:r>
            <a:endParaRPr sz="3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Next Steps</a:t>
            </a:r>
            <a:endParaRPr/>
          </a:p>
        </p:txBody>
      </p:sp>
      <p:sp>
        <p:nvSpPr>
          <p:cNvPr id="686" name="Google Shape;686;p60"/>
          <p:cNvSpPr txBox="1"/>
          <p:nvPr>
            <p:ph idx="1" type="body"/>
          </p:nvPr>
        </p:nvSpPr>
        <p:spPr>
          <a:xfrm>
            <a:off x="720000" y="1017725"/>
            <a:ext cx="7941000" cy="37005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lang="en" sz="2800"/>
              <a:t>Evaluate parsing techniques for entire papers, not just abstracts</a:t>
            </a:r>
            <a:endParaRPr sz="2800"/>
          </a:p>
          <a:p>
            <a:pPr indent="-406400" lvl="0" marL="457200" rtl="0" algn="l">
              <a:lnSpc>
                <a:spcPct val="100000"/>
              </a:lnSpc>
              <a:spcBef>
                <a:spcPts val="1000"/>
              </a:spcBef>
              <a:spcAft>
                <a:spcPts val="0"/>
              </a:spcAft>
              <a:buSzPts val="2800"/>
              <a:buChar char="●"/>
            </a:pPr>
            <a:r>
              <a:rPr lang="en" sz="2800"/>
              <a:t>Assess importance of equations and tables in word embeddings</a:t>
            </a:r>
            <a:endParaRPr sz="2800"/>
          </a:p>
          <a:p>
            <a:pPr indent="-406400" lvl="0" marL="457200" rtl="0" algn="l">
              <a:lnSpc>
                <a:spcPct val="100000"/>
              </a:lnSpc>
              <a:spcBef>
                <a:spcPts val="1000"/>
              </a:spcBef>
              <a:spcAft>
                <a:spcPts val="0"/>
              </a:spcAft>
              <a:buSzPts val="2800"/>
              <a:buChar char="●"/>
            </a:pPr>
            <a:r>
              <a:rPr lang="en" sz="2800"/>
              <a:t>Determine necessary degree of accuracy in parsing to still obtain meaningful embeddings</a:t>
            </a:r>
            <a:endParaRPr sz="2800"/>
          </a:p>
          <a:p>
            <a:pPr indent="0" lvl="0" marL="0" rtl="0" algn="l">
              <a:spcBef>
                <a:spcPts val="1000"/>
              </a:spcBef>
              <a:spcAft>
                <a:spcPts val="0"/>
              </a:spcAft>
              <a:buNone/>
            </a:pPr>
            <a:r>
              <a:t/>
            </a:r>
            <a:endParaRPr sz="3100"/>
          </a:p>
          <a:p>
            <a:pPr indent="0" lvl="0" marL="0" rtl="0" algn="l">
              <a:spcBef>
                <a:spcPts val="0"/>
              </a:spcBef>
              <a:spcAft>
                <a:spcPts val="0"/>
              </a:spcAft>
              <a:buNone/>
            </a:pPr>
            <a:r>
              <a:t/>
            </a:r>
            <a:endParaRPr sz="3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61"/>
          <p:cNvGrpSpPr/>
          <p:nvPr/>
        </p:nvGrpSpPr>
        <p:grpSpPr>
          <a:xfrm rot="10800000">
            <a:off x="-703616" y="-541233"/>
            <a:ext cx="11087504" cy="7637985"/>
            <a:chOff x="-971591" y="-1742433"/>
            <a:chExt cx="11087504" cy="7637985"/>
          </a:xfrm>
        </p:grpSpPr>
        <p:sp>
          <p:nvSpPr>
            <p:cNvPr id="692" name="Google Shape;692;p61"/>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1"/>
            <p:cNvSpPr/>
            <p:nvPr/>
          </p:nvSpPr>
          <p:spPr>
            <a:xfrm>
              <a:off x="-194521" y="-1385655"/>
              <a:ext cx="9451591" cy="7155692"/>
            </a:xfrm>
            <a:custGeom>
              <a:rect b="b" l="l" r="r" t="t"/>
              <a:pathLst>
                <a:path extrusionOk="0" fill="none" h="231632" w="305951">
                  <a:moveTo>
                    <a:pt x="19287" y="231631"/>
                  </a:moveTo>
                  <a:cubicBezTo>
                    <a:pt x="12097" y="224327"/>
                    <a:pt x="7624" y="212937"/>
                    <a:pt x="4451" y="202963"/>
                  </a:cubicBezTo>
                  <a:cubicBezTo>
                    <a:pt x="1301" y="193034"/>
                    <a:pt x="0" y="183584"/>
                    <a:pt x="434" y="173883"/>
                  </a:cubicBezTo>
                  <a:cubicBezTo>
                    <a:pt x="959" y="163041"/>
                    <a:pt x="5433" y="152131"/>
                    <a:pt x="12600" y="144485"/>
                  </a:cubicBezTo>
                  <a:cubicBezTo>
                    <a:pt x="19173" y="137500"/>
                    <a:pt x="28144" y="132615"/>
                    <a:pt x="38232" y="130356"/>
                  </a:cubicBezTo>
                  <a:cubicBezTo>
                    <a:pt x="43414" y="129192"/>
                    <a:pt x="49531" y="129032"/>
                    <a:pt x="55968" y="129306"/>
                  </a:cubicBezTo>
                  <a:cubicBezTo>
                    <a:pt x="83564" y="130515"/>
                    <a:pt x="122298" y="154893"/>
                    <a:pt x="149346" y="167926"/>
                  </a:cubicBezTo>
                  <a:cubicBezTo>
                    <a:pt x="154117" y="170209"/>
                    <a:pt x="158887" y="172240"/>
                    <a:pt x="163658" y="173906"/>
                  </a:cubicBezTo>
                  <a:cubicBezTo>
                    <a:pt x="187396" y="182306"/>
                    <a:pt x="210906" y="182603"/>
                    <a:pt x="230536" y="174386"/>
                  </a:cubicBezTo>
                  <a:cubicBezTo>
                    <a:pt x="248842" y="166716"/>
                    <a:pt x="262811" y="144279"/>
                    <a:pt x="259729" y="122367"/>
                  </a:cubicBezTo>
                  <a:cubicBezTo>
                    <a:pt x="257492" y="106366"/>
                    <a:pt x="246194" y="90777"/>
                    <a:pt x="220447" y="81510"/>
                  </a:cubicBezTo>
                  <a:cubicBezTo>
                    <a:pt x="172765" y="64391"/>
                    <a:pt x="191504" y="36407"/>
                    <a:pt x="202004" y="28487"/>
                  </a:cubicBezTo>
                  <a:cubicBezTo>
                    <a:pt x="203853" y="27094"/>
                    <a:pt x="205725" y="25725"/>
                    <a:pt x="207688" y="24424"/>
                  </a:cubicBezTo>
                  <a:cubicBezTo>
                    <a:pt x="236493" y="5638"/>
                    <a:pt x="279199" y="1"/>
                    <a:pt x="305950" y="4680"/>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15437" y="-1155784"/>
              <a:ext cx="9333860" cy="6934996"/>
            </a:xfrm>
            <a:custGeom>
              <a:rect b="b" l="l" r="r" t="t"/>
              <a:pathLst>
                <a:path extrusionOk="0" fill="none" h="224488" w="302140">
                  <a:moveTo>
                    <a:pt x="18946" y="224487"/>
                  </a:moveTo>
                  <a:cubicBezTo>
                    <a:pt x="12463" y="217115"/>
                    <a:pt x="8697" y="204127"/>
                    <a:pt x="5456" y="193878"/>
                  </a:cubicBezTo>
                  <a:cubicBezTo>
                    <a:pt x="2078" y="183265"/>
                    <a:pt x="366" y="173815"/>
                    <a:pt x="183" y="163635"/>
                  </a:cubicBezTo>
                  <a:cubicBezTo>
                    <a:pt x="1" y="152291"/>
                    <a:pt x="4748" y="140490"/>
                    <a:pt x="12349" y="132866"/>
                  </a:cubicBezTo>
                  <a:cubicBezTo>
                    <a:pt x="19402" y="125768"/>
                    <a:pt x="29171" y="121226"/>
                    <a:pt x="39671" y="119354"/>
                  </a:cubicBezTo>
                  <a:cubicBezTo>
                    <a:pt x="44921" y="118441"/>
                    <a:pt x="51403" y="118692"/>
                    <a:pt x="58160" y="119171"/>
                  </a:cubicBezTo>
                  <a:cubicBezTo>
                    <a:pt x="84295" y="120975"/>
                    <a:pt x="121157" y="143412"/>
                    <a:pt x="147338" y="155509"/>
                  </a:cubicBezTo>
                  <a:cubicBezTo>
                    <a:pt x="151903" y="157632"/>
                    <a:pt x="156445" y="159481"/>
                    <a:pt x="161010" y="161033"/>
                  </a:cubicBezTo>
                  <a:cubicBezTo>
                    <a:pt x="183539" y="168725"/>
                    <a:pt x="205908" y="168771"/>
                    <a:pt x="224716" y="160850"/>
                  </a:cubicBezTo>
                  <a:cubicBezTo>
                    <a:pt x="242177" y="153523"/>
                    <a:pt x="255576" y="132478"/>
                    <a:pt x="253362" y="111981"/>
                  </a:cubicBezTo>
                  <a:cubicBezTo>
                    <a:pt x="251718" y="96985"/>
                    <a:pt x="241835" y="82537"/>
                    <a:pt x="218439" y="74046"/>
                  </a:cubicBezTo>
                  <a:cubicBezTo>
                    <a:pt x="174820" y="58319"/>
                    <a:pt x="192897" y="32755"/>
                    <a:pt x="203032" y="25679"/>
                  </a:cubicBezTo>
                  <a:cubicBezTo>
                    <a:pt x="204812" y="24424"/>
                    <a:pt x="206593" y="23168"/>
                    <a:pt x="208464" y="22027"/>
                  </a:cubicBezTo>
                  <a:cubicBezTo>
                    <a:pt x="235877" y="5136"/>
                    <a:pt x="276575" y="1"/>
                    <a:pt x="302139" y="4292"/>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a:off x="284251" y="-695331"/>
              <a:ext cx="9156846" cy="6492152"/>
            </a:xfrm>
            <a:custGeom>
              <a:rect b="b" l="l" r="r" t="t"/>
              <a:pathLst>
                <a:path extrusionOk="0" fill="none" h="210153" w="296410">
                  <a:moveTo>
                    <a:pt x="20155" y="210153"/>
                  </a:moveTo>
                  <a:cubicBezTo>
                    <a:pt x="15088" y="202666"/>
                    <a:pt x="12737" y="186460"/>
                    <a:pt x="9336" y="175664"/>
                  </a:cubicBezTo>
                  <a:cubicBezTo>
                    <a:pt x="5547" y="163703"/>
                    <a:pt x="3013" y="154276"/>
                    <a:pt x="1553" y="143138"/>
                  </a:cubicBezTo>
                  <a:cubicBezTo>
                    <a:pt x="0" y="130812"/>
                    <a:pt x="5250" y="117185"/>
                    <a:pt x="13718" y="109562"/>
                  </a:cubicBezTo>
                  <a:cubicBezTo>
                    <a:pt x="21776" y="102326"/>
                    <a:pt x="33143" y="98355"/>
                    <a:pt x="44396" y="97350"/>
                  </a:cubicBezTo>
                  <a:cubicBezTo>
                    <a:pt x="49805" y="96871"/>
                    <a:pt x="57064" y="97989"/>
                    <a:pt x="64413" y="98857"/>
                  </a:cubicBezTo>
                  <a:cubicBezTo>
                    <a:pt x="87650" y="101550"/>
                    <a:pt x="120724" y="120427"/>
                    <a:pt x="145215" y="130698"/>
                  </a:cubicBezTo>
                  <a:cubicBezTo>
                    <a:pt x="149369" y="132433"/>
                    <a:pt x="153501" y="133985"/>
                    <a:pt x="157632" y="135263"/>
                  </a:cubicBezTo>
                  <a:cubicBezTo>
                    <a:pt x="177741" y="141517"/>
                    <a:pt x="197782" y="141061"/>
                    <a:pt x="214992" y="133779"/>
                  </a:cubicBezTo>
                  <a:cubicBezTo>
                    <a:pt x="230787" y="127114"/>
                    <a:pt x="243021" y="108809"/>
                    <a:pt x="242474" y="91187"/>
                  </a:cubicBezTo>
                  <a:cubicBezTo>
                    <a:pt x="242086" y="78223"/>
                    <a:pt x="235033" y="66034"/>
                    <a:pt x="216339" y="59118"/>
                  </a:cubicBezTo>
                  <a:cubicBezTo>
                    <a:pt x="180823" y="46153"/>
                    <a:pt x="197508" y="25451"/>
                    <a:pt x="207003" y="20018"/>
                  </a:cubicBezTo>
                  <a:cubicBezTo>
                    <a:pt x="208624" y="19105"/>
                    <a:pt x="210199" y="18078"/>
                    <a:pt x="211888" y="17188"/>
                  </a:cubicBezTo>
                  <a:cubicBezTo>
                    <a:pt x="236585" y="4178"/>
                    <a:pt x="273174" y="1"/>
                    <a:pt x="296410" y="3493"/>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1"/>
            <p:cNvSpPr/>
            <p:nvPr/>
          </p:nvSpPr>
          <p:spPr>
            <a:xfrm>
              <a:off x="583939" y="-234879"/>
              <a:ext cx="8979863" cy="6050049"/>
            </a:xfrm>
            <a:custGeom>
              <a:rect b="b" l="l" r="r" t="t"/>
              <a:pathLst>
                <a:path extrusionOk="0" fill="none" h="195842" w="290681">
                  <a:moveTo>
                    <a:pt x="21365" y="195841"/>
                  </a:moveTo>
                  <a:cubicBezTo>
                    <a:pt x="17690" y="188218"/>
                    <a:pt x="16800" y="168793"/>
                    <a:pt x="13216" y="157472"/>
                  </a:cubicBezTo>
                  <a:cubicBezTo>
                    <a:pt x="9016" y="144165"/>
                    <a:pt x="5638" y="134715"/>
                    <a:pt x="2922" y="122641"/>
                  </a:cubicBezTo>
                  <a:cubicBezTo>
                    <a:pt x="0" y="109311"/>
                    <a:pt x="5775" y="93904"/>
                    <a:pt x="15088" y="86280"/>
                  </a:cubicBezTo>
                  <a:cubicBezTo>
                    <a:pt x="24149" y="78885"/>
                    <a:pt x="37091" y="75917"/>
                    <a:pt x="49143" y="75324"/>
                  </a:cubicBezTo>
                  <a:cubicBezTo>
                    <a:pt x="54667" y="75050"/>
                    <a:pt x="62701" y="77241"/>
                    <a:pt x="70690" y="78542"/>
                  </a:cubicBezTo>
                  <a:cubicBezTo>
                    <a:pt x="90982" y="81829"/>
                    <a:pt x="120267" y="97487"/>
                    <a:pt x="143115" y="105864"/>
                  </a:cubicBezTo>
                  <a:cubicBezTo>
                    <a:pt x="146835" y="107211"/>
                    <a:pt x="150533" y="108466"/>
                    <a:pt x="154254" y="109493"/>
                  </a:cubicBezTo>
                  <a:cubicBezTo>
                    <a:pt x="171920" y="114332"/>
                    <a:pt x="189656" y="113373"/>
                    <a:pt x="205268" y="106686"/>
                  </a:cubicBezTo>
                  <a:cubicBezTo>
                    <a:pt x="219374" y="100683"/>
                    <a:pt x="230467" y="85116"/>
                    <a:pt x="231609" y="70394"/>
                  </a:cubicBezTo>
                  <a:cubicBezTo>
                    <a:pt x="232476" y="59392"/>
                    <a:pt x="228230" y="49486"/>
                    <a:pt x="214216" y="44213"/>
                  </a:cubicBezTo>
                  <a:cubicBezTo>
                    <a:pt x="186871" y="33896"/>
                    <a:pt x="202073" y="18147"/>
                    <a:pt x="210975" y="14380"/>
                  </a:cubicBezTo>
                  <a:cubicBezTo>
                    <a:pt x="212435" y="13764"/>
                    <a:pt x="213828" y="12965"/>
                    <a:pt x="215311" y="12349"/>
                  </a:cubicBezTo>
                  <a:cubicBezTo>
                    <a:pt x="237315" y="3219"/>
                    <a:pt x="269795" y="0"/>
                    <a:pt x="290680" y="2694"/>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1"/>
            <p:cNvSpPr/>
            <p:nvPr/>
          </p:nvSpPr>
          <p:spPr>
            <a:xfrm>
              <a:off x="733428" y="-4297"/>
              <a:ext cx="8891726" cy="5827932"/>
            </a:xfrm>
            <a:custGeom>
              <a:rect b="b" l="l" r="r" t="t"/>
              <a:pathLst>
                <a:path extrusionOk="0" fill="none" h="188652" w="287828">
                  <a:moveTo>
                    <a:pt x="21981" y="188651"/>
                  </a:moveTo>
                  <a:cubicBezTo>
                    <a:pt x="19014" y="180982"/>
                    <a:pt x="18831" y="159937"/>
                    <a:pt x="15179" y="148364"/>
                  </a:cubicBezTo>
                  <a:cubicBezTo>
                    <a:pt x="10774" y="134373"/>
                    <a:pt x="6962" y="124923"/>
                    <a:pt x="3629" y="112392"/>
                  </a:cubicBezTo>
                  <a:cubicBezTo>
                    <a:pt x="0" y="98537"/>
                    <a:pt x="6049" y="82240"/>
                    <a:pt x="15795" y="74639"/>
                  </a:cubicBezTo>
                  <a:cubicBezTo>
                    <a:pt x="25359" y="67152"/>
                    <a:pt x="39054" y="63957"/>
                    <a:pt x="51517" y="64322"/>
                  </a:cubicBezTo>
                  <a:cubicBezTo>
                    <a:pt x="57132" y="64459"/>
                    <a:pt x="65532" y="66855"/>
                    <a:pt x="73817" y="68362"/>
                  </a:cubicBezTo>
                  <a:cubicBezTo>
                    <a:pt x="92694" y="71854"/>
                    <a:pt x="120038" y="86006"/>
                    <a:pt x="142065" y="93424"/>
                  </a:cubicBezTo>
                  <a:cubicBezTo>
                    <a:pt x="145580" y="94611"/>
                    <a:pt x="149072" y="95707"/>
                    <a:pt x="152587" y="96597"/>
                  </a:cubicBezTo>
                  <a:cubicBezTo>
                    <a:pt x="169022" y="100751"/>
                    <a:pt x="185616" y="99518"/>
                    <a:pt x="200429" y="93150"/>
                  </a:cubicBezTo>
                  <a:cubicBezTo>
                    <a:pt x="213691" y="87467"/>
                    <a:pt x="224236" y="73247"/>
                    <a:pt x="226199" y="59985"/>
                  </a:cubicBezTo>
                  <a:cubicBezTo>
                    <a:pt x="227683" y="49965"/>
                    <a:pt x="224852" y="41223"/>
                    <a:pt x="213166" y="36726"/>
                  </a:cubicBezTo>
                  <a:cubicBezTo>
                    <a:pt x="189884" y="27779"/>
                    <a:pt x="204332" y="14494"/>
                    <a:pt x="212960" y="11550"/>
                  </a:cubicBezTo>
                  <a:cubicBezTo>
                    <a:pt x="214353" y="11071"/>
                    <a:pt x="215654" y="10409"/>
                    <a:pt x="217046" y="9929"/>
                  </a:cubicBezTo>
                  <a:cubicBezTo>
                    <a:pt x="237703" y="2739"/>
                    <a:pt x="268106" y="0"/>
                    <a:pt x="287827" y="2306"/>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1"/>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1"/>
            <p:cNvSpPr/>
            <p:nvPr/>
          </p:nvSpPr>
          <p:spPr>
            <a:xfrm>
              <a:off x="883597" y="225574"/>
              <a:ext cx="8802911" cy="5607205"/>
            </a:xfrm>
            <a:custGeom>
              <a:rect b="b" l="l" r="r" t="t"/>
              <a:pathLst>
                <a:path extrusionOk="0" fill="none" h="181507" w="284953">
                  <a:moveTo>
                    <a:pt x="22575" y="181507"/>
                  </a:moveTo>
                  <a:cubicBezTo>
                    <a:pt x="20315" y="173746"/>
                    <a:pt x="20840" y="151126"/>
                    <a:pt x="17097" y="139257"/>
                  </a:cubicBezTo>
                  <a:cubicBezTo>
                    <a:pt x="12509" y="124603"/>
                    <a:pt x="8264" y="115154"/>
                    <a:pt x="4315" y="102143"/>
                  </a:cubicBezTo>
                  <a:cubicBezTo>
                    <a:pt x="1" y="87809"/>
                    <a:pt x="6324" y="70622"/>
                    <a:pt x="16458" y="62998"/>
                  </a:cubicBezTo>
                  <a:cubicBezTo>
                    <a:pt x="26547" y="55443"/>
                    <a:pt x="41018" y="52498"/>
                    <a:pt x="53869" y="53320"/>
                  </a:cubicBezTo>
                  <a:cubicBezTo>
                    <a:pt x="59575" y="53663"/>
                    <a:pt x="68340" y="56447"/>
                    <a:pt x="76945" y="58228"/>
                  </a:cubicBezTo>
                  <a:cubicBezTo>
                    <a:pt x="94361" y="61834"/>
                    <a:pt x="119788" y="74570"/>
                    <a:pt x="140993" y="81030"/>
                  </a:cubicBezTo>
                  <a:cubicBezTo>
                    <a:pt x="144303" y="82034"/>
                    <a:pt x="147567" y="82970"/>
                    <a:pt x="150876" y="83723"/>
                  </a:cubicBezTo>
                  <a:cubicBezTo>
                    <a:pt x="166078" y="87170"/>
                    <a:pt x="181553" y="85664"/>
                    <a:pt x="195545" y="79615"/>
                  </a:cubicBezTo>
                  <a:cubicBezTo>
                    <a:pt x="207962" y="74274"/>
                    <a:pt x="217983" y="61377"/>
                    <a:pt x="220745" y="49600"/>
                  </a:cubicBezTo>
                  <a:cubicBezTo>
                    <a:pt x="222867" y="40561"/>
                    <a:pt x="221429" y="32960"/>
                    <a:pt x="212117" y="29285"/>
                  </a:cubicBezTo>
                  <a:cubicBezTo>
                    <a:pt x="192875" y="21661"/>
                    <a:pt x="206547" y="10819"/>
                    <a:pt x="214947" y="8742"/>
                  </a:cubicBezTo>
                  <a:cubicBezTo>
                    <a:pt x="216225" y="8423"/>
                    <a:pt x="217458" y="7875"/>
                    <a:pt x="218759" y="7533"/>
                  </a:cubicBezTo>
                  <a:cubicBezTo>
                    <a:pt x="238069" y="2260"/>
                    <a:pt x="266418" y="0"/>
                    <a:pt x="284952" y="1918"/>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1"/>
            <p:cNvSpPr/>
            <p:nvPr/>
          </p:nvSpPr>
          <p:spPr>
            <a:xfrm>
              <a:off x="1033085" y="456156"/>
              <a:ext cx="8714743" cy="5385798"/>
            </a:xfrm>
            <a:custGeom>
              <a:rect b="b" l="l" r="r" t="t"/>
              <a:pathLst>
                <a:path extrusionOk="0" fill="none" h="174340" w="282099">
                  <a:moveTo>
                    <a:pt x="23191" y="174340"/>
                  </a:moveTo>
                  <a:cubicBezTo>
                    <a:pt x="21617" y="166510"/>
                    <a:pt x="22872" y="142293"/>
                    <a:pt x="19060" y="130150"/>
                  </a:cubicBezTo>
                  <a:cubicBezTo>
                    <a:pt x="14244" y="114811"/>
                    <a:pt x="9610" y="105362"/>
                    <a:pt x="5000" y="91895"/>
                  </a:cubicBezTo>
                  <a:cubicBezTo>
                    <a:pt x="1" y="77058"/>
                    <a:pt x="6597" y="58958"/>
                    <a:pt x="17166" y="51334"/>
                  </a:cubicBezTo>
                  <a:cubicBezTo>
                    <a:pt x="27757" y="43711"/>
                    <a:pt x="43004" y="41017"/>
                    <a:pt x="56265" y="42295"/>
                  </a:cubicBezTo>
                  <a:cubicBezTo>
                    <a:pt x="62017" y="42843"/>
                    <a:pt x="71170" y="45993"/>
                    <a:pt x="80072" y="48047"/>
                  </a:cubicBezTo>
                  <a:cubicBezTo>
                    <a:pt x="96073" y="51745"/>
                    <a:pt x="119537" y="63112"/>
                    <a:pt x="139966" y="68613"/>
                  </a:cubicBezTo>
                  <a:cubicBezTo>
                    <a:pt x="143024" y="69435"/>
                    <a:pt x="146106" y="70211"/>
                    <a:pt x="149210" y="70827"/>
                  </a:cubicBezTo>
                  <a:cubicBezTo>
                    <a:pt x="163179" y="73589"/>
                    <a:pt x="177491" y="71808"/>
                    <a:pt x="190706" y="66079"/>
                  </a:cubicBezTo>
                  <a:cubicBezTo>
                    <a:pt x="202279" y="61058"/>
                    <a:pt x="211774" y="49485"/>
                    <a:pt x="215312" y="39191"/>
                  </a:cubicBezTo>
                  <a:cubicBezTo>
                    <a:pt x="218120" y="31088"/>
                    <a:pt x="218051" y="24697"/>
                    <a:pt x="211067" y="21798"/>
                  </a:cubicBezTo>
                  <a:cubicBezTo>
                    <a:pt x="195911" y="15521"/>
                    <a:pt x="208738" y="7122"/>
                    <a:pt x="216933" y="5912"/>
                  </a:cubicBezTo>
                  <a:cubicBezTo>
                    <a:pt x="218120" y="5729"/>
                    <a:pt x="219284" y="5318"/>
                    <a:pt x="220471" y="5090"/>
                  </a:cubicBezTo>
                  <a:cubicBezTo>
                    <a:pt x="238457" y="1781"/>
                    <a:pt x="264729" y="0"/>
                    <a:pt x="282099" y="1507"/>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1"/>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a:off x="1182574" y="686027"/>
              <a:ext cx="8626607" cy="5164392"/>
            </a:xfrm>
            <a:custGeom>
              <a:rect b="b" l="l" r="r" t="t"/>
              <a:pathLst>
                <a:path extrusionOk="0" fill="none" h="167173" w="279246">
                  <a:moveTo>
                    <a:pt x="23808" y="167172"/>
                  </a:moveTo>
                  <a:cubicBezTo>
                    <a:pt x="22940" y="159298"/>
                    <a:pt x="24903" y="133460"/>
                    <a:pt x="21000" y="121065"/>
                  </a:cubicBezTo>
                  <a:cubicBezTo>
                    <a:pt x="16001" y="105065"/>
                    <a:pt x="10934" y="95615"/>
                    <a:pt x="5707" y="81646"/>
                  </a:cubicBezTo>
                  <a:cubicBezTo>
                    <a:pt x="1" y="66308"/>
                    <a:pt x="6871" y="47340"/>
                    <a:pt x="17873" y="39716"/>
                  </a:cubicBezTo>
                  <a:cubicBezTo>
                    <a:pt x="28943" y="32001"/>
                    <a:pt x="44990" y="29536"/>
                    <a:pt x="58639" y="31294"/>
                  </a:cubicBezTo>
                  <a:cubicBezTo>
                    <a:pt x="64482" y="32047"/>
                    <a:pt x="74001" y="35539"/>
                    <a:pt x="83222" y="37913"/>
                  </a:cubicBezTo>
                  <a:cubicBezTo>
                    <a:pt x="97785" y="41656"/>
                    <a:pt x="119286" y="51699"/>
                    <a:pt x="138916" y="56196"/>
                  </a:cubicBezTo>
                  <a:cubicBezTo>
                    <a:pt x="141769" y="56858"/>
                    <a:pt x="144622" y="57451"/>
                    <a:pt x="147521" y="57931"/>
                  </a:cubicBezTo>
                  <a:cubicBezTo>
                    <a:pt x="160257" y="60031"/>
                    <a:pt x="173450" y="57976"/>
                    <a:pt x="185845" y="52544"/>
                  </a:cubicBezTo>
                  <a:cubicBezTo>
                    <a:pt x="196595" y="47865"/>
                    <a:pt x="205611" y="37593"/>
                    <a:pt x="209902" y="28806"/>
                  </a:cubicBezTo>
                  <a:cubicBezTo>
                    <a:pt x="213372" y="21661"/>
                    <a:pt x="214650" y="16434"/>
                    <a:pt x="210017" y="14357"/>
                  </a:cubicBezTo>
                  <a:cubicBezTo>
                    <a:pt x="198969" y="9381"/>
                    <a:pt x="211203" y="5159"/>
                    <a:pt x="218941" y="3082"/>
                  </a:cubicBezTo>
                  <a:cubicBezTo>
                    <a:pt x="219991" y="2808"/>
                    <a:pt x="221110" y="2785"/>
                    <a:pt x="222205" y="2694"/>
                  </a:cubicBezTo>
                  <a:cubicBezTo>
                    <a:pt x="238868" y="1347"/>
                    <a:pt x="263040" y="0"/>
                    <a:pt x="279246" y="1119"/>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a:off x="1332774" y="916608"/>
              <a:ext cx="8537760" cy="4942985"/>
            </a:xfrm>
            <a:custGeom>
              <a:rect b="b" l="l" r="r" t="t"/>
              <a:pathLst>
                <a:path extrusionOk="0" fill="none" h="160006" w="276370">
                  <a:moveTo>
                    <a:pt x="24401" y="160005"/>
                  </a:moveTo>
                  <a:cubicBezTo>
                    <a:pt x="24241" y="152062"/>
                    <a:pt x="26912" y="124626"/>
                    <a:pt x="22940" y="111958"/>
                  </a:cubicBezTo>
                  <a:cubicBezTo>
                    <a:pt x="17713" y="95273"/>
                    <a:pt x="12235" y="85823"/>
                    <a:pt x="6392" y="71397"/>
                  </a:cubicBezTo>
                  <a:cubicBezTo>
                    <a:pt x="1" y="55557"/>
                    <a:pt x="7122" y="35699"/>
                    <a:pt x="18535" y="28052"/>
                  </a:cubicBezTo>
                  <a:cubicBezTo>
                    <a:pt x="30130" y="20292"/>
                    <a:pt x="46952" y="18032"/>
                    <a:pt x="60990" y="20269"/>
                  </a:cubicBezTo>
                  <a:cubicBezTo>
                    <a:pt x="66924" y="21228"/>
                    <a:pt x="76831" y="25039"/>
                    <a:pt x="86349" y="27756"/>
                  </a:cubicBezTo>
                  <a:cubicBezTo>
                    <a:pt x="99496" y="31476"/>
                    <a:pt x="119012" y="40309"/>
                    <a:pt x="137843" y="43779"/>
                  </a:cubicBezTo>
                  <a:cubicBezTo>
                    <a:pt x="140490" y="44258"/>
                    <a:pt x="143138" y="44715"/>
                    <a:pt x="145832" y="45034"/>
                  </a:cubicBezTo>
                  <a:cubicBezTo>
                    <a:pt x="157336" y="46472"/>
                    <a:pt x="169387" y="44121"/>
                    <a:pt x="180983" y="38986"/>
                  </a:cubicBezTo>
                  <a:cubicBezTo>
                    <a:pt x="190866" y="34649"/>
                    <a:pt x="199471" y="25701"/>
                    <a:pt x="204447" y="18397"/>
                  </a:cubicBezTo>
                  <a:cubicBezTo>
                    <a:pt x="208647" y="12212"/>
                    <a:pt x="211272" y="8126"/>
                    <a:pt x="208966" y="6870"/>
                  </a:cubicBezTo>
                  <a:cubicBezTo>
                    <a:pt x="202050" y="3127"/>
                    <a:pt x="213143" y="1301"/>
                    <a:pt x="220904" y="251"/>
                  </a:cubicBezTo>
                  <a:cubicBezTo>
                    <a:pt x="221885" y="114"/>
                    <a:pt x="222913" y="228"/>
                    <a:pt x="223894" y="251"/>
                  </a:cubicBezTo>
                  <a:cubicBezTo>
                    <a:pt x="239256" y="890"/>
                    <a:pt x="261350" y="0"/>
                    <a:pt x="276370" y="708"/>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1"/>
            <p:cNvSpPr/>
            <p:nvPr/>
          </p:nvSpPr>
          <p:spPr>
            <a:xfrm>
              <a:off x="1482262" y="1013889"/>
              <a:ext cx="8449624" cy="4854849"/>
            </a:xfrm>
            <a:custGeom>
              <a:rect b="b" l="l" r="r" t="t"/>
              <a:pathLst>
                <a:path extrusionOk="0" fill="none" h="157153" w="273517">
                  <a:moveTo>
                    <a:pt x="25017" y="157153"/>
                  </a:moveTo>
                  <a:cubicBezTo>
                    <a:pt x="25565" y="149141"/>
                    <a:pt x="28943" y="120085"/>
                    <a:pt x="24903" y="107166"/>
                  </a:cubicBezTo>
                  <a:cubicBezTo>
                    <a:pt x="19471" y="89796"/>
                    <a:pt x="13559" y="80346"/>
                    <a:pt x="7077" y="65441"/>
                  </a:cubicBezTo>
                  <a:cubicBezTo>
                    <a:pt x="1" y="49121"/>
                    <a:pt x="7419" y="28373"/>
                    <a:pt x="19242" y="20726"/>
                  </a:cubicBezTo>
                  <a:cubicBezTo>
                    <a:pt x="31340" y="12874"/>
                    <a:pt x="48961" y="10820"/>
                    <a:pt x="63387" y="13582"/>
                  </a:cubicBezTo>
                  <a:cubicBezTo>
                    <a:pt x="69367" y="14723"/>
                    <a:pt x="79707" y="18809"/>
                    <a:pt x="89476" y="21890"/>
                  </a:cubicBezTo>
                  <a:cubicBezTo>
                    <a:pt x="101254" y="25611"/>
                    <a:pt x="118738" y="33257"/>
                    <a:pt x="136816" y="35654"/>
                  </a:cubicBezTo>
                  <a:cubicBezTo>
                    <a:pt x="139212" y="35974"/>
                    <a:pt x="141655" y="36270"/>
                    <a:pt x="144165" y="36453"/>
                  </a:cubicBezTo>
                  <a:cubicBezTo>
                    <a:pt x="154414" y="37252"/>
                    <a:pt x="165324" y="34581"/>
                    <a:pt x="176121" y="29765"/>
                  </a:cubicBezTo>
                  <a:cubicBezTo>
                    <a:pt x="185182" y="25748"/>
                    <a:pt x="193399" y="18170"/>
                    <a:pt x="199037" y="12304"/>
                  </a:cubicBezTo>
                  <a:cubicBezTo>
                    <a:pt x="203990" y="7100"/>
                    <a:pt x="207802" y="4338"/>
                    <a:pt x="207916" y="3721"/>
                  </a:cubicBezTo>
                  <a:cubicBezTo>
                    <a:pt x="204835" y="1781"/>
                    <a:pt x="215289" y="1"/>
                    <a:pt x="222890" y="1736"/>
                  </a:cubicBezTo>
                  <a:cubicBezTo>
                    <a:pt x="223803" y="1941"/>
                    <a:pt x="224716" y="1964"/>
                    <a:pt x="225629" y="2147"/>
                  </a:cubicBezTo>
                  <a:cubicBezTo>
                    <a:pt x="239666" y="4771"/>
                    <a:pt x="259661" y="4292"/>
                    <a:pt x="273516" y="461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1"/>
            <p:cNvSpPr/>
            <p:nvPr/>
          </p:nvSpPr>
          <p:spPr>
            <a:xfrm>
              <a:off x="1632462" y="1111200"/>
              <a:ext cx="8360777" cy="4766002"/>
            </a:xfrm>
            <a:custGeom>
              <a:rect b="b" l="l" r="r" t="t"/>
              <a:pathLst>
                <a:path extrusionOk="0" fill="none" h="154277" w="270641">
                  <a:moveTo>
                    <a:pt x="25610" y="154277"/>
                  </a:moveTo>
                  <a:cubicBezTo>
                    <a:pt x="26843" y="146219"/>
                    <a:pt x="30952" y="115565"/>
                    <a:pt x="26820" y="102349"/>
                  </a:cubicBezTo>
                  <a:cubicBezTo>
                    <a:pt x="21182" y="84317"/>
                    <a:pt x="14860" y="74868"/>
                    <a:pt x="7761" y="59506"/>
                  </a:cubicBezTo>
                  <a:cubicBezTo>
                    <a:pt x="0" y="42661"/>
                    <a:pt x="7693" y="21069"/>
                    <a:pt x="19904" y="13376"/>
                  </a:cubicBezTo>
                  <a:cubicBezTo>
                    <a:pt x="32549" y="5502"/>
                    <a:pt x="50924" y="3630"/>
                    <a:pt x="65737" y="6871"/>
                  </a:cubicBezTo>
                  <a:cubicBezTo>
                    <a:pt x="71809" y="8195"/>
                    <a:pt x="82582" y="12509"/>
                    <a:pt x="92603" y="16047"/>
                  </a:cubicBezTo>
                  <a:cubicBezTo>
                    <a:pt x="103011" y="19699"/>
                    <a:pt x="118464" y="26250"/>
                    <a:pt x="135743" y="27551"/>
                  </a:cubicBezTo>
                  <a:cubicBezTo>
                    <a:pt x="137934" y="27711"/>
                    <a:pt x="140171" y="27734"/>
                    <a:pt x="142453" y="27870"/>
                  </a:cubicBezTo>
                  <a:cubicBezTo>
                    <a:pt x="151446" y="28418"/>
                    <a:pt x="161261" y="25017"/>
                    <a:pt x="171259" y="20521"/>
                  </a:cubicBezTo>
                  <a:cubicBezTo>
                    <a:pt x="179476" y="16823"/>
                    <a:pt x="187328" y="10683"/>
                    <a:pt x="193582" y="6209"/>
                  </a:cubicBezTo>
                  <a:cubicBezTo>
                    <a:pt x="199334" y="2055"/>
                    <a:pt x="204378" y="389"/>
                    <a:pt x="206843" y="549"/>
                  </a:cubicBezTo>
                  <a:cubicBezTo>
                    <a:pt x="207825" y="1"/>
                    <a:pt x="217526" y="366"/>
                    <a:pt x="224875" y="3219"/>
                  </a:cubicBezTo>
                  <a:cubicBezTo>
                    <a:pt x="225674" y="3539"/>
                    <a:pt x="226519" y="3721"/>
                    <a:pt x="227341" y="4018"/>
                  </a:cubicBezTo>
                  <a:cubicBezTo>
                    <a:pt x="240031" y="8697"/>
                    <a:pt x="257949" y="8606"/>
                    <a:pt x="270640" y="8515"/>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1"/>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1"/>
            <p:cNvSpPr/>
            <p:nvPr/>
          </p:nvSpPr>
          <p:spPr>
            <a:xfrm>
              <a:off x="1781951" y="1097824"/>
              <a:ext cx="8272610" cy="4788554"/>
            </a:xfrm>
            <a:custGeom>
              <a:rect b="b" l="l" r="r" t="t"/>
              <a:pathLst>
                <a:path extrusionOk="0" fill="none" h="155007" w="267787">
                  <a:moveTo>
                    <a:pt x="26227" y="155007"/>
                  </a:moveTo>
                  <a:cubicBezTo>
                    <a:pt x="28167" y="146881"/>
                    <a:pt x="33006" y="114606"/>
                    <a:pt x="28783" y="101139"/>
                  </a:cubicBezTo>
                  <a:cubicBezTo>
                    <a:pt x="22940" y="82445"/>
                    <a:pt x="16206" y="72973"/>
                    <a:pt x="8469" y="57132"/>
                  </a:cubicBezTo>
                  <a:cubicBezTo>
                    <a:pt x="0" y="39807"/>
                    <a:pt x="7966" y="17302"/>
                    <a:pt x="20612" y="9610"/>
                  </a:cubicBezTo>
                  <a:cubicBezTo>
                    <a:pt x="33759" y="1666"/>
                    <a:pt x="52932" y="0"/>
                    <a:pt x="68111" y="3744"/>
                  </a:cubicBezTo>
                  <a:cubicBezTo>
                    <a:pt x="74274" y="5273"/>
                    <a:pt x="85504" y="9701"/>
                    <a:pt x="95753" y="13764"/>
                  </a:cubicBezTo>
                  <a:cubicBezTo>
                    <a:pt x="104814" y="17370"/>
                    <a:pt x="118213" y="22369"/>
                    <a:pt x="134693" y="23008"/>
                  </a:cubicBezTo>
                  <a:cubicBezTo>
                    <a:pt x="136678" y="23099"/>
                    <a:pt x="138687" y="22985"/>
                    <a:pt x="140787" y="22871"/>
                  </a:cubicBezTo>
                  <a:cubicBezTo>
                    <a:pt x="148548" y="22437"/>
                    <a:pt x="157198" y="19059"/>
                    <a:pt x="166397" y="14859"/>
                  </a:cubicBezTo>
                  <a:cubicBezTo>
                    <a:pt x="173769" y="11504"/>
                    <a:pt x="181279" y="6871"/>
                    <a:pt x="188149" y="3675"/>
                  </a:cubicBezTo>
                  <a:cubicBezTo>
                    <a:pt x="194700" y="662"/>
                    <a:pt x="200954" y="91"/>
                    <a:pt x="205793" y="982"/>
                  </a:cubicBezTo>
                  <a:cubicBezTo>
                    <a:pt x="210838" y="1895"/>
                    <a:pt x="219877" y="4246"/>
                    <a:pt x="226861" y="8286"/>
                  </a:cubicBezTo>
                  <a:cubicBezTo>
                    <a:pt x="227592" y="8697"/>
                    <a:pt x="228345" y="9085"/>
                    <a:pt x="229052" y="9495"/>
                  </a:cubicBezTo>
                  <a:cubicBezTo>
                    <a:pt x="240397" y="16206"/>
                    <a:pt x="256283" y="16480"/>
                    <a:pt x="267787" y="16001"/>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1"/>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
            <p:cNvSpPr/>
            <p:nvPr/>
          </p:nvSpPr>
          <p:spPr>
            <a:xfrm>
              <a:off x="1932150" y="971597"/>
              <a:ext cx="8183763" cy="4923956"/>
            </a:xfrm>
            <a:custGeom>
              <a:rect b="b" l="l" r="r" t="t"/>
              <a:pathLst>
                <a:path extrusionOk="0" fill="none" h="159390" w="264911">
                  <a:moveTo>
                    <a:pt x="26820" y="159389"/>
                  </a:moveTo>
                  <a:cubicBezTo>
                    <a:pt x="29468" y="151195"/>
                    <a:pt x="35014" y="117322"/>
                    <a:pt x="30723" y="103581"/>
                  </a:cubicBezTo>
                  <a:cubicBezTo>
                    <a:pt x="24652" y="84203"/>
                    <a:pt x="17507" y="74730"/>
                    <a:pt x="9130" y="58433"/>
                  </a:cubicBezTo>
                  <a:cubicBezTo>
                    <a:pt x="0" y="40584"/>
                    <a:pt x="8217" y="17188"/>
                    <a:pt x="21296" y="9519"/>
                  </a:cubicBezTo>
                  <a:cubicBezTo>
                    <a:pt x="34923" y="1484"/>
                    <a:pt x="54895" y="0"/>
                    <a:pt x="70462" y="4269"/>
                  </a:cubicBezTo>
                  <a:cubicBezTo>
                    <a:pt x="76716" y="5981"/>
                    <a:pt x="88494" y="10454"/>
                    <a:pt x="98857" y="15156"/>
                  </a:cubicBezTo>
                  <a:cubicBezTo>
                    <a:pt x="107485" y="19060"/>
                    <a:pt x="120541" y="24355"/>
                    <a:pt x="139075" y="21525"/>
                  </a:cubicBezTo>
                  <a:cubicBezTo>
                    <a:pt x="150739" y="19744"/>
                    <a:pt x="165415" y="9199"/>
                    <a:pt x="182717" y="4817"/>
                  </a:cubicBezTo>
                  <a:cubicBezTo>
                    <a:pt x="200178" y="411"/>
                    <a:pt x="219192" y="8446"/>
                    <a:pt x="230764" y="18626"/>
                  </a:cubicBezTo>
                  <a:cubicBezTo>
                    <a:pt x="240716" y="27368"/>
                    <a:pt x="254571" y="28030"/>
                    <a:pt x="264911" y="2714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1"/>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1"/>
            <p:cNvSpPr/>
            <p:nvPr/>
          </p:nvSpPr>
          <p:spPr>
            <a:xfrm>
              <a:off x="433740" y="-464750"/>
              <a:ext cx="9068710" cy="6270745"/>
            </a:xfrm>
            <a:custGeom>
              <a:rect b="b" l="l" r="r" t="t"/>
              <a:pathLst>
                <a:path extrusionOk="0" fill="none" h="202986" w="293557">
                  <a:moveTo>
                    <a:pt x="20771" y="202985"/>
                  </a:moveTo>
                  <a:cubicBezTo>
                    <a:pt x="16389" y="195430"/>
                    <a:pt x="14768" y="177604"/>
                    <a:pt x="11276" y="166556"/>
                  </a:cubicBezTo>
                  <a:cubicBezTo>
                    <a:pt x="7305" y="153934"/>
                    <a:pt x="4337" y="144484"/>
                    <a:pt x="2260" y="132889"/>
                  </a:cubicBezTo>
                  <a:cubicBezTo>
                    <a:pt x="0" y="120038"/>
                    <a:pt x="5524" y="105522"/>
                    <a:pt x="14426" y="97921"/>
                  </a:cubicBezTo>
                  <a:cubicBezTo>
                    <a:pt x="22963" y="90594"/>
                    <a:pt x="35106" y="86896"/>
                    <a:pt x="46792" y="86326"/>
                  </a:cubicBezTo>
                  <a:cubicBezTo>
                    <a:pt x="52248" y="86074"/>
                    <a:pt x="59894" y="87627"/>
                    <a:pt x="67563" y="88677"/>
                  </a:cubicBezTo>
                  <a:cubicBezTo>
                    <a:pt x="89316" y="91712"/>
                    <a:pt x="120518" y="108945"/>
                    <a:pt x="144188" y="118258"/>
                  </a:cubicBezTo>
                  <a:cubicBezTo>
                    <a:pt x="148114" y="119810"/>
                    <a:pt x="152017" y="121203"/>
                    <a:pt x="155966" y="122367"/>
                  </a:cubicBezTo>
                  <a:cubicBezTo>
                    <a:pt x="174842" y="127913"/>
                    <a:pt x="193742" y="127206"/>
                    <a:pt x="210153" y="120221"/>
                  </a:cubicBezTo>
                  <a:cubicBezTo>
                    <a:pt x="225081" y="113876"/>
                    <a:pt x="236767" y="96962"/>
                    <a:pt x="237064" y="80779"/>
                  </a:cubicBezTo>
                  <a:cubicBezTo>
                    <a:pt x="237292" y="68796"/>
                    <a:pt x="231654" y="57725"/>
                    <a:pt x="215289" y="51654"/>
                  </a:cubicBezTo>
                  <a:cubicBezTo>
                    <a:pt x="183858" y="39990"/>
                    <a:pt x="199813" y="21799"/>
                    <a:pt x="209012" y="17188"/>
                  </a:cubicBezTo>
                  <a:cubicBezTo>
                    <a:pt x="210541" y="16412"/>
                    <a:pt x="212025" y="15522"/>
                    <a:pt x="213622" y="14768"/>
                  </a:cubicBezTo>
                  <a:cubicBezTo>
                    <a:pt x="236950" y="3698"/>
                    <a:pt x="271507" y="0"/>
                    <a:pt x="293557" y="308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p:nvPr/>
          </p:nvSpPr>
          <p:spPr>
            <a:xfrm>
              <a:off x="134052" y="-925202"/>
              <a:ext cx="9245724" cy="6712848"/>
            </a:xfrm>
            <a:custGeom>
              <a:rect b="b" l="l" r="r" t="t"/>
              <a:pathLst>
                <a:path extrusionOk="0" fill="none" h="217297" w="299287">
                  <a:moveTo>
                    <a:pt x="19562" y="217297"/>
                  </a:moveTo>
                  <a:cubicBezTo>
                    <a:pt x="13787" y="209879"/>
                    <a:pt x="10729" y="195271"/>
                    <a:pt x="7396" y="184748"/>
                  </a:cubicBezTo>
                  <a:cubicBezTo>
                    <a:pt x="3835" y="173472"/>
                    <a:pt x="1690" y="164023"/>
                    <a:pt x="891" y="153386"/>
                  </a:cubicBezTo>
                  <a:cubicBezTo>
                    <a:pt x="1" y="141540"/>
                    <a:pt x="5022" y="128826"/>
                    <a:pt x="13034" y="121203"/>
                  </a:cubicBezTo>
                  <a:cubicBezTo>
                    <a:pt x="20589" y="114035"/>
                    <a:pt x="31157" y="109767"/>
                    <a:pt x="42045" y="108352"/>
                  </a:cubicBezTo>
                  <a:cubicBezTo>
                    <a:pt x="47363" y="107644"/>
                    <a:pt x="54256" y="108352"/>
                    <a:pt x="61309" y="108991"/>
                  </a:cubicBezTo>
                  <a:cubicBezTo>
                    <a:pt x="85984" y="111296"/>
                    <a:pt x="120952" y="131908"/>
                    <a:pt x="146288" y="143092"/>
                  </a:cubicBezTo>
                  <a:cubicBezTo>
                    <a:pt x="150648" y="145009"/>
                    <a:pt x="154985" y="146721"/>
                    <a:pt x="159344" y="148136"/>
                  </a:cubicBezTo>
                  <a:cubicBezTo>
                    <a:pt x="180663" y="155121"/>
                    <a:pt x="201868" y="154893"/>
                    <a:pt x="219877" y="147292"/>
                  </a:cubicBezTo>
                  <a:cubicBezTo>
                    <a:pt x="236494" y="140307"/>
                    <a:pt x="249321" y="120632"/>
                    <a:pt x="247929" y="101573"/>
                  </a:cubicBezTo>
                  <a:cubicBezTo>
                    <a:pt x="246925" y="87604"/>
                    <a:pt x="238457" y="74274"/>
                    <a:pt x="217389" y="66582"/>
                  </a:cubicBezTo>
                  <a:cubicBezTo>
                    <a:pt x="177833" y="52225"/>
                    <a:pt x="195226" y="29103"/>
                    <a:pt x="205040" y="22849"/>
                  </a:cubicBezTo>
                  <a:cubicBezTo>
                    <a:pt x="206729" y="21753"/>
                    <a:pt x="208419" y="20612"/>
                    <a:pt x="210176" y="19607"/>
                  </a:cubicBezTo>
                  <a:cubicBezTo>
                    <a:pt x="236243" y="4657"/>
                    <a:pt x="274886" y="0"/>
                    <a:pt x="299286" y="3881"/>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1"/>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1"/>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1"/>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1"/>
            <p:cNvSpPr/>
            <p:nvPr/>
          </p:nvSpPr>
          <p:spPr>
            <a:xfrm>
              <a:off x="-384911" y="-1616237"/>
              <a:ext cx="9580629" cy="7377098"/>
            </a:xfrm>
            <a:custGeom>
              <a:rect b="b" l="l" r="r" t="t"/>
              <a:pathLst>
                <a:path extrusionOk="0" fill="none" h="238799" w="310128">
                  <a:moveTo>
                    <a:pt x="19995" y="238799"/>
                  </a:moveTo>
                  <a:cubicBezTo>
                    <a:pt x="12120" y="231563"/>
                    <a:pt x="6916" y="221794"/>
                    <a:pt x="3812" y="212070"/>
                  </a:cubicBezTo>
                  <a:cubicBezTo>
                    <a:pt x="868" y="202803"/>
                    <a:pt x="0" y="193376"/>
                    <a:pt x="1073" y="184132"/>
                  </a:cubicBezTo>
                  <a:cubicBezTo>
                    <a:pt x="2260" y="173792"/>
                    <a:pt x="6505" y="163795"/>
                    <a:pt x="13239" y="156148"/>
                  </a:cubicBezTo>
                  <a:cubicBezTo>
                    <a:pt x="19310" y="149232"/>
                    <a:pt x="27459" y="144051"/>
                    <a:pt x="37183" y="141380"/>
                  </a:cubicBezTo>
                  <a:cubicBezTo>
                    <a:pt x="42273" y="139988"/>
                    <a:pt x="48002" y="139372"/>
                    <a:pt x="54165" y="139486"/>
                  </a:cubicBezTo>
                  <a:cubicBezTo>
                    <a:pt x="83176" y="139965"/>
                    <a:pt x="123782" y="166443"/>
                    <a:pt x="151697" y="180343"/>
                  </a:cubicBezTo>
                  <a:cubicBezTo>
                    <a:pt x="156673" y="182854"/>
                    <a:pt x="161672" y="184999"/>
                    <a:pt x="166648" y="186825"/>
                  </a:cubicBezTo>
                  <a:cubicBezTo>
                    <a:pt x="191596" y="195956"/>
                    <a:pt x="216293" y="196458"/>
                    <a:pt x="236699" y="187921"/>
                  </a:cubicBezTo>
                  <a:cubicBezTo>
                    <a:pt x="255849" y="179932"/>
                    <a:pt x="270457" y="156103"/>
                    <a:pt x="266486" y="132798"/>
                  </a:cubicBezTo>
                  <a:cubicBezTo>
                    <a:pt x="263655" y="115748"/>
                    <a:pt x="250919" y="99040"/>
                    <a:pt x="222798" y="88974"/>
                  </a:cubicBezTo>
                  <a:cubicBezTo>
                    <a:pt x="171076" y="70485"/>
                    <a:pt x="190477" y="40082"/>
                    <a:pt x="201342" y="31317"/>
                  </a:cubicBezTo>
                  <a:cubicBezTo>
                    <a:pt x="203260" y="29765"/>
                    <a:pt x="205223" y="28281"/>
                    <a:pt x="207277" y="26866"/>
                  </a:cubicBezTo>
                  <a:cubicBezTo>
                    <a:pt x="237452" y="6118"/>
                    <a:pt x="282212" y="1"/>
                    <a:pt x="310128" y="5091"/>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1"/>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Agenda</a:t>
            </a:r>
            <a:endParaRPr/>
          </a:p>
        </p:txBody>
      </p:sp>
      <p:sp>
        <p:nvSpPr>
          <p:cNvPr id="410" name="Google Shape;410;p30"/>
          <p:cNvSpPr txBox="1"/>
          <p:nvPr>
            <p:ph idx="2" type="title"/>
          </p:nvPr>
        </p:nvSpPr>
        <p:spPr>
          <a:xfrm>
            <a:off x="954738" y="1579513"/>
            <a:ext cx="8022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1" name="Google Shape;411;p30"/>
          <p:cNvSpPr txBox="1"/>
          <p:nvPr>
            <p:ph idx="1" type="subTitle"/>
          </p:nvPr>
        </p:nvSpPr>
        <p:spPr>
          <a:xfrm>
            <a:off x="1757035" y="1579500"/>
            <a:ext cx="25176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Studio Overview</a:t>
            </a:r>
            <a:endParaRPr/>
          </a:p>
        </p:txBody>
      </p:sp>
      <p:sp>
        <p:nvSpPr>
          <p:cNvPr id="412" name="Google Shape;412;p30"/>
          <p:cNvSpPr txBox="1"/>
          <p:nvPr>
            <p:ph idx="3" type="title"/>
          </p:nvPr>
        </p:nvSpPr>
        <p:spPr>
          <a:xfrm>
            <a:off x="954738" y="3118900"/>
            <a:ext cx="8022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13" name="Google Shape;413;p30"/>
          <p:cNvSpPr txBox="1"/>
          <p:nvPr>
            <p:ph idx="4" type="subTitle"/>
          </p:nvPr>
        </p:nvSpPr>
        <p:spPr>
          <a:xfrm>
            <a:off x="1757035" y="3118887"/>
            <a:ext cx="28536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&amp; Evaluation</a:t>
            </a:r>
            <a:endParaRPr/>
          </a:p>
        </p:txBody>
      </p:sp>
      <p:sp>
        <p:nvSpPr>
          <p:cNvPr id="414" name="Google Shape;414;p30"/>
          <p:cNvSpPr txBox="1"/>
          <p:nvPr>
            <p:ph idx="7" type="title"/>
          </p:nvPr>
        </p:nvSpPr>
        <p:spPr>
          <a:xfrm>
            <a:off x="4869366" y="1579513"/>
            <a:ext cx="8022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15" name="Google Shape;415;p30"/>
          <p:cNvSpPr txBox="1"/>
          <p:nvPr>
            <p:ph idx="8" type="subTitle"/>
          </p:nvPr>
        </p:nvSpPr>
        <p:spPr>
          <a:xfrm>
            <a:off x="5671664" y="1579500"/>
            <a:ext cx="25176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Understanding &amp; Preparation</a:t>
            </a:r>
            <a:endParaRPr/>
          </a:p>
        </p:txBody>
      </p:sp>
      <p:sp>
        <p:nvSpPr>
          <p:cNvPr id="416" name="Google Shape;416;p30"/>
          <p:cNvSpPr txBox="1"/>
          <p:nvPr>
            <p:ph idx="9" type="title"/>
          </p:nvPr>
        </p:nvSpPr>
        <p:spPr>
          <a:xfrm>
            <a:off x="4869366" y="3118900"/>
            <a:ext cx="8022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17" name="Google Shape;417;p30"/>
          <p:cNvSpPr txBox="1"/>
          <p:nvPr>
            <p:ph idx="13" type="subTitle"/>
          </p:nvPr>
        </p:nvSpPr>
        <p:spPr>
          <a:xfrm>
            <a:off x="5671664" y="3118887"/>
            <a:ext cx="25176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Thoughts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1574575" y="2571750"/>
            <a:ext cx="5994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Studio Overview </a:t>
            </a:r>
            <a:endParaRPr/>
          </a:p>
        </p:txBody>
      </p:sp>
      <p:sp>
        <p:nvSpPr>
          <p:cNvPr id="423" name="Google Shape;423;p31"/>
          <p:cNvSpPr txBox="1"/>
          <p:nvPr>
            <p:ph idx="2" type="title"/>
          </p:nvPr>
        </p:nvSpPr>
        <p:spPr>
          <a:xfrm>
            <a:off x="3856175" y="1729950"/>
            <a:ext cx="14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24" name="Google Shape;424;p31"/>
          <p:cNvGrpSpPr/>
          <p:nvPr/>
        </p:nvGrpSpPr>
        <p:grpSpPr>
          <a:xfrm>
            <a:off x="-100951" y="-895349"/>
            <a:ext cx="9041592" cy="6820244"/>
            <a:chOff x="96600" y="-74700"/>
            <a:chExt cx="7098125" cy="5354250"/>
          </a:xfrm>
        </p:grpSpPr>
        <p:sp>
          <p:nvSpPr>
            <p:cNvPr id="425" name="Google Shape;425;p31"/>
            <p:cNvSpPr/>
            <p:nvPr/>
          </p:nvSpPr>
          <p:spPr>
            <a:xfrm>
              <a:off x="96600" y="-74700"/>
              <a:ext cx="6880150" cy="5124875"/>
            </a:xfrm>
            <a:custGeom>
              <a:rect b="b" l="l" r="r" t="t"/>
              <a:pathLst>
                <a:path extrusionOk="0" fill="none" h="204995" w="275206">
                  <a:moveTo>
                    <a:pt x="239073" y="0"/>
                  </a:moveTo>
                  <a:cubicBezTo>
                    <a:pt x="235443" y="10614"/>
                    <a:pt x="231244" y="27482"/>
                    <a:pt x="236539" y="45445"/>
                  </a:cubicBezTo>
                  <a:cubicBezTo>
                    <a:pt x="244026" y="70804"/>
                    <a:pt x="253133" y="83267"/>
                    <a:pt x="263678" y="104654"/>
                  </a:cubicBezTo>
                  <a:cubicBezTo>
                    <a:pt x="275205" y="128050"/>
                    <a:pt x="263153" y="152633"/>
                    <a:pt x="244528" y="159184"/>
                  </a:cubicBezTo>
                  <a:cubicBezTo>
                    <a:pt x="217548" y="168679"/>
                    <a:pt x="193627" y="144986"/>
                    <a:pt x="155509" y="140033"/>
                  </a:cubicBezTo>
                  <a:cubicBezTo>
                    <a:pt x="147155" y="138938"/>
                    <a:pt x="139531" y="139052"/>
                    <a:pt x="132593" y="139965"/>
                  </a:cubicBezTo>
                  <a:cubicBezTo>
                    <a:pt x="125060" y="140924"/>
                    <a:pt x="107576" y="143731"/>
                    <a:pt x="91507" y="155303"/>
                  </a:cubicBezTo>
                  <a:cubicBezTo>
                    <a:pt x="76625" y="166009"/>
                    <a:pt x="66719" y="182854"/>
                    <a:pt x="47043" y="195225"/>
                  </a:cubicBezTo>
                  <a:cubicBezTo>
                    <a:pt x="31499" y="204994"/>
                    <a:pt x="8012" y="198306"/>
                    <a:pt x="0" y="192554"/>
                  </a:cubicBezTo>
                </a:path>
              </a:pathLst>
            </a:custGeom>
            <a:noFill/>
            <a:ln cap="flat" cmpd="sng" w="85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2407075" y="321325"/>
              <a:ext cx="4787650" cy="4958225"/>
            </a:xfrm>
            <a:custGeom>
              <a:rect b="b" l="l" r="r" t="t"/>
              <a:pathLst>
                <a:path extrusionOk="0" fill="none" h="198329" w="191506">
                  <a:moveTo>
                    <a:pt x="191505" y="0"/>
                  </a:moveTo>
                  <a:cubicBezTo>
                    <a:pt x="175391" y="9176"/>
                    <a:pt x="167630" y="15544"/>
                    <a:pt x="163773" y="26888"/>
                  </a:cubicBezTo>
                  <a:cubicBezTo>
                    <a:pt x="160121" y="37685"/>
                    <a:pt x="162791" y="52407"/>
                    <a:pt x="172104" y="72402"/>
                  </a:cubicBezTo>
                  <a:cubicBezTo>
                    <a:pt x="184589" y="99199"/>
                    <a:pt x="175413" y="121248"/>
                    <a:pt x="159139" y="130766"/>
                  </a:cubicBezTo>
                  <a:cubicBezTo>
                    <a:pt x="135583" y="144553"/>
                    <a:pt x="118190" y="130241"/>
                    <a:pt x="87856" y="127274"/>
                  </a:cubicBezTo>
                  <a:cubicBezTo>
                    <a:pt x="73909" y="125881"/>
                    <a:pt x="45195" y="129944"/>
                    <a:pt x="23625" y="150601"/>
                  </a:cubicBezTo>
                  <a:cubicBezTo>
                    <a:pt x="6529" y="166990"/>
                    <a:pt x="1644" y="187806"/>
                    <a:pt x="1" y="198329"/>
                  </a:cubicBezTo>
                </a:path>
              </a:pathLst>
            </a:custGeom>
            <a:noFill/>
            <a:ln cap="flat" cmpd="sng" w="457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38125" y="750425"/>
              <a:ext cx="6951450" cy="4315150"/>
            </a:xfrm>
            <a:custGeom>
              <a:rect b="b" l="l" r="r" t="t"/>
              <a:pathLst>
                <a:path extrusionOk="0" fill="none" h="172606" w="278058">
                  <a:moveTo>
                    <a:pt x="0" y="172605"/>
                  </a:moveTo>
                  <a:cubicBezTo>
                    <a:pt x="21045" y="167333"/>
                    <a:pt x="35630" y="151675"/>
                    <a:pt x="41245" y="136793"/>
                  </a:cubicBezTo>
                  <a:cubicBezTo>
                    <a:pt x="45970" y="124307"/>
                    <a:pt x="45970" y="113442"/>
                    <a:pt x="44350" y="87855"/>
                  </a:cubicBezTo>
                  <a:cubicBezTo>
                    <a:pt x="42181" y="53275"/>
                    <a:pt x="55990" y="31705"/>
                    <a:pt x="77332" y="26090"/>
                  </a:cubicBezTo>
                  <a:cubicBezTo>
                    <a:pt x="108260" y="17964"/>
                    <a:pt x="123348" y="39580"/>
                    <a:pt x="156627" y="52499"/>
                  </a:cubicBezTo>
                  <a:cubicBezTo>
                    <a:pt x="171920" y="58433"/>
                    <a:pt x="205565" y="62930"/>
                    <a:pt x="236402" y="46404"/>
                  </a:cubicBezTo>
                  <a:cubicBezTo>
                    <a:pt x="260825" y="33326"/>
                    <a:pt x="272899" y="11368"/>
                    <a:pt x="278058" y="1"/>
                  </a:cubicBezTo>
                </a:path>
              </a:pathLst>
            </a:custGeom>
            <a:noFill/>
            <a:ln cap="flat" cmpd="sng" w="5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Vector clip art of copier paper icon | Free SVG" id="432" name="Google Shape;432;p32"/>
          <p:cNvPicPr preferRelativeResize="0"/>
          <p:nvPr/>
        </p:nvPicPr>
        <p:blipFill>
          <a:blip r:embed="rId3">
            <a:alphaModFix/>
          </a:blip>
          <a:stretch>
            <a:fillRect/>
          </a:stretch>
        </p:blipFill>
        <p:spPr>
          <a:xfrm>
            <a:off x="474025" y="1534188"/>
            <a:ext cx="1910292" cy="1910292"/>
          </a:xfrm>
          <a:prstGeom prst="rect">
            <a:avLst/>
          </a:prstGeom>
          <a:noFill/>
          <a:ln>
            <a:noFill/>
          </a:ln>
        </p:spPr>
      </p:pic>
      <p:sp>
        <p:nvSpPr>
          <p:cNvPr id="433" name="Google Shape;433;p32"/>
          <p:cNvSpPr txBox="1"/>
          <p:nvPr/>
        </p:nvSpPr>
        <p:spPr>
          <a:xfrm>
            <a:off x="2688454" y="1824010"/>
            <a:ext cx="1622100" cy="12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chemeClr val="dk1"/>
                </a:solidFill>
              </a:rPr>
              <a:t>Aa</a:t>
            </a:r>
            <a:endParaRPr b="1" sz="6000">
              <a:solidFill>
                <a:schemeClr val="dk1"/>
              </a:solidFill>
            </a:endParaRPr>
          </a:p>
        </p:txBody>
      </p:sp>
      <p:pic>
        <p:nvPicPr>
          <p:cNvPr descr="File:Multilayer Neural Network.png - Wikimedia Commons" id="434" name="Google Shape;434;p32"/>
          <p:cNvPicPr preferRelativeResize="0"/>
          <p:nvPr/>
        </p:nvPicPr>
        <p:blipFill>
          <a:blip r:embed="rId4">
            <a:alphaModFix/>
          </a:blip>
          <a:stretch>
            <a:fillRect/>
          </a:stretch>
        </p:blipFill>
        <p:spPr>
          <a:xfrm>
            <a:off x="4614768" y="1877247"/>
            <a:ext cx="1910291" cy="1191923"/>
          </a:xfrm>
          <a:prstGeom prst="rect">
            <a:avLst/>
          </a:prstGeom>
          <a:noFill/>
          <a:ln cap="flat" cmpd="sng" w="9525">
            <a:solidFill>
              <a:schemeClr val="dk1"/>
            </a:solidFill>
            <a:prstDash val="solid"/>
            <a:round/>
            <a:headEnd len="sm" w="sm" type="none"/>
            <a:tailEnd len="sm" w="sm" type="none"/>
          </a:ln>
        </p:spPr>
      </p:pic>
      <p:sp>
        <p:nvSpPr>
          <p:cNvPr id="435" name="Google Shape;435;p32"/>
          <p:cNvSpPr/>
          <p:nvPr/>
        </p:nvSpPr>
        <p:spPr>
          <a:xfrm>
            <a:off x="7282772" y="1876223"/>
            <a:ext cx="1387200" cy="1008600"/>
          </a:xfrm>
          <a:prstGeom prst="wedgeEllipseCallout">
            <a:avLst>
              <a:gd fmla="val -20833" name="adj1"/>
              <a:gd fmla="val 625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36" name="Google Shape;436;p32"/>
          <p:cNvCxnSpPr/>
          <p:nvPr/>
        </p:nvCxnSpPr>
        <p:spPr>
          <a:xfrm flipH="1" rot="10800000">
            <a:off x="2064155" y="2467353"/>
            <a:ext cx="512400" cy="11700"/>
          </a:xfrm>
          <a:prstGeom prst="straightConnector1">
            <a:avLst/>
          </a:prstGeom>
          <a:noFill/>
          <a:ln cap="flat" cmpd="sng" w="28575">
            <a:solidFill>
              <a:schemeClr val="dk1"/>
            </a:solidFill>
            <a:prstDash val="solid"/>
            <a:round/>
            <a:headEnd len="med" w="med" type="none"/>
            <a:tailEnd len="med" w="med" type="triangle"/>
          </a:ln>
        </p:spPr>
      </p:cxnSp>
      <p:cxnSp>
        <p:nvCxnSpPr>
          <p:cNvPr id="437" name="Google Shape;437;p32"/>
          <p:cNvCxnSpPr/>
          <p:nvPr/>
        </p:nvCxnSpPr>
        <p:spPr>
          <a:xfrm flipH="1" rot="10800000">
            <a:off x="3995791" y="2467353"/>
            <a:ext cx="512400" cy="11700"/>
          </a:xfrm>
          <a:prstGeom prst="straightConnector1">
            <a:avLst/>
          </a:prstGeom>
          <a:noFill/>
          <a:ln cap="flat" cmpd="sng" w="28575">
            <a:solidFill>
              <a:schemeClr val="dk1"/>
            </a:solidFill>
            <a:prstDash val="solid"/>
            <a:round/>
            <a:headEnd len="med" w="med" type="none"/>
            <a:tailEnd len="med" w="med" type="triangle"/>
          </a:ln>
        </p:spPr>
      </p:cxnSp>
      <p:cxnSp>
        <p:nvCxnSpPr>
          <p:cNvPr id="438" name="Google Shape;438;p32"/>
          <p:cNvCxnSpPr/>
          <p:nvPr/>
        </p:nvCxnSpPr>
        <p:spPr>
          <a:xfrm flipH="1" rot="10800000">
            <a:off x="6647787" y="2374610"/>
            <a:ext cx="512400" cy="117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33"/>
          <p:cNvGrpSpPr/>
          <p:nvPr/>
        </p:nvGrpSpPr>
        <p:grpSpPr>
          <a:xfrm flipH="1" rot="10800000">
            <a:off x="-971591" y="-370833"/>
            <a:ext cx="11087504" cy="7637985"/>
            <a:chOff x="-971591" y="-1742433"/>
            <a:chExt cx="11087504" cy="7637985"/>
          </a:xfrm>
        </p:grpSpPr>
        <p:sp>
          <p:nvSpPr>
            <p:cNvPr id="444" name="Google Shape;444;p33"/>
            <p:cNvSpPr/>
            <p:nvPr/>
          </p:nvSpPr>
          <p:spPr>
            <a:xfrm>
              <a:off x="-971591" y="-1742433"/>
              <a:ext cx="10137003" cy="7499062"/>
            </a:xfrm>
            <a:custGeom>
              <a:rect b="b" l="l" r="r" t="t"/>
              <a:pathLst>
                <a:path extrusionOk="0" fill="none" h="242747" w="328138">
                  <a:moveTo>
                    <a:pt x="328137" y="5638"/>
                  </a:moveTo>
                  <a:cubicBezTo>
                    <a:pt x="297688" y="0"/>
                    <a:pt x="247495" y="7601"/>
                    <a:pt x="216909" y="33097"/>
                  </a:cubicBezTo>
                  <a:cubicBezTo>
                    <a:pt x="205862" y="42272"/>
                    <a:pt x="186141" y="73885"/>
                    <a:pt x="239895" y="93081"/>
                  </a:cubicBezTo>
                  <a:cubicBezTo>
                    <a:pt x="309283" y="117847"/>
                    <a:pt x="289540" y="180936"/>
                    <a:pt x="255712" y="195065"/>
                  </a:cubicBezTo>
                  <a:cubicBezTo>
                    <a:pt x="230742" y="205473"/>
                    <a:pt x="199402" y="202460"/>
                    <a:pt x="168794" y="186916"/>
                  </a:cubicBezTo>
                  <a:cubicBezTo>
                    <a:pt x="140468" y="172513"/>
                    <a:pt x="98903" y="144986"/>
                    <a:pt x="69161" y="144918"/>
                  </a:cubicBezTo>
                  <a:cubicBezTo>
                    <a:pt x="15545" y="144803"/>
                    <a:pt x="1" y="210997"/>
                    <a:pt x="36247" y="242747"/>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194521" y="-1385655"/>
              <a:ext cx="9451591" cy="7155692"/>
            </a:xfrm>
            <a:custGeom>
              <a:rect b="b" l="l" r="r" t="t"/>
              <a:pathLst>
                <a:path extrusionOk="0" fill="none" h="231632" w="305951">
                  <a:moveTo>
                    <a:pt x="19287" y="231631"/>
                  </a:moveTo>
                  <a:cubicBezTo>
                    <a:pt x="12097" y="224327"/>
                    <a:pt x="7624" y="212937"/>
                    <a:pt x="4451" y="202963"/>
                  </a:cubicBezTo>
                  <a:cubicBezTo>
                    <a:pt x="1301" y="193034"/>
                    <a:pt x="0" y="183584"/>
                    <a:pt x="434" y="173883"/>
                  </a:cubicBezTo>
                  <a:cubicBezTo>
                    <a:pt x="959" y="163041"/>
                    <a:pt x="5433" y="152131"/>
                    <a:pt x="12600" y="144485"/>
                  </a:cubicBezTo>
                  <a:cubicBezTo>
                    <a:pt x="19173" y="137500"/>
                    <a:pt x="28144" y="132615"/>
                    <a:pt x="38232" y="130356"/>
                  </a:cubicBezTo>
                  <a:cubicBezTo>
                    <a:pt x="43414" y="129192"/>
                    <a:pt x="49531" y="129032"/>
                    <a:pt x="55968" y="129306"/>
                  </a:cubicBezTo>
                  <a:cubicBezTo>
                    <a:pt x="83564" y="130515"/>
                    <a:pt x="122298" y="154893"/>
                    <a:pt x="149346" y="167926"/>
                  </a:cubicBezTo>
                  <a:cubicBezTo>
                    <a:pt x="154117" y="170209"/>
                    <a:pt x="158887" y="172240"/>
                    <a:pt x="163658" y="173906"/>
                  </a:cubicBezTo>
                  <a:cubicBezTo>
                    <a:pt x="187396" y="182306"/>
                    <a:pt x="210906" y="182603"/>
                    <a:pt x="230536" y="174386"/>
                  </a:cubicBezTo>
                  <a:cubicBezTo>
                    <a:pt x="248842" y="166716"/>
                    <a:pt x="262811" y="144279"/>
                    <a:pt x="259729" y="122367"/>
                  </a:cubicBezTo>
                  <a:cubicBezTo>
                    <a:pt x="257492" y="106366"/>
                    <a:pt x="246194" y="90777"/>
                    <a:pt x="220447" y="81510"/>
                  </a:cubicBezTo>
                  <a:cubicBezTo>
                    <a:pt x="172765" y="64391"/>
                    <a:pt x="191504" y="36407"/>
                    <a:pt x="202004" y="28487"/>
                  </a:cubicBezTo>
                  <a:cubicBezTo>
                    <a:pt x="203853" y="27094"/>
                    <a:pt x="205725" y="25725"/>
                    <a:pt x="207688" y="24424"/>
                  </a:cubicBezTo>
                  <a:cubicBezTo>
                    <a:pt x="236493" y="5638"/>
                    <a:pt x="279199" y="1"/>
                    <a:pt x="305950" y="4680"/>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99341" y="-1270704"/>
              <a:ext cx="9387428" cy="7044973"/>
            </a:xfrm>
            <a:custGeom>
              <a:rect b="b" l="l" r="r" t="t"/>
              <a:pathLst>
                <a:path extrusionOk="0" fill="none" h="228048" w="303874">
                  <a:moveTo>
                    <a:pt x="18923" y="228047"/>
                  </a:moveTo>
                  <a:cubicBezTo>
                    <a:pt x="12098" y="220720"/>
                    <a:pt x="7967" y="208532"/>
                    <a:pt x="4771" y="198420"/>
                  </a:cubicBezTo>
                  <a:cubicBezTo>
                    <a:pt x="1507" y="188149"/>
                    <a:pt x="0" y="178699"/>
                    <a:pt x="137" y="168747"/>
                  </a:cubicBezTo>
                  <a:cubicBezTo>
                    <a:pt x="297" y="157677"/>
                    <a:pt x="4908" y="146310"/>
                    <a:pt x="12281" y="138664"/>
                  </a:cubicBezTo>
                  <a:cubicBezTo>
                    <a:pt x="19105" y="131633"/>
                    <a:pt x="28486" y="126931"/>
                    <a:pt x="38781" y="124854"/>
                  </a:cubicBezTo>
                  <a:cubicBezTo>
                    <a:pt x="43985" y="123827"/>
                    <a:pt x="50285" y="123873"/>
                    <a:pt x="56881" y="124238"/>
                  </a:cubicBezTo>
                  <a:cubicBezTo>
                    <a:pt x="83747" y="125744"/>
                    <a:pt x="121545" y="149163"/>
                    <a:pt x="148160" y="161717"/>
                  </a:cubicBezTo>
                  <a:cubicBezTo>
                    <a:pt x="152816" y="163931"/>
                    <a:pt x="157495" y="165848"/>
                    <a:pt x="162151" y="167469"/>
                  </a:cubicBezTo>
                  <a:cubicBezTo>
                    <a:pt x="185296" y="175526"/>
                    <a:pt x="208236" y="175686"/>
                    <a:pt x="227455" y="167606"/>
                  </a:cubicBezTo>
                  <a:cubicBezTo>
                    <a:pt x="245327" y="160119"/>
                    <a:pt x="259022" y="138367"/>
                    <a:pt x="256374" y="117185"/>
                  </a:cubicBezTo>
                  <a:cubicBezTo>
                    <a:pt x="254434" y="101687"/>
                    <a:pt x="243843" y="86668"/>
                    <a:pt x="219260" y="77789"/>
                  </a:cubicBezTo>
                  <a:cubicBezTo>
                    <a:pt x="173610" y="61354"/>
                    <a:pt x="192007" y="34580"/>
                    <a:pt x="202347" y="27071"/>
                  </a:cubicBezTo>
                  <a:cubicBezTo>
                    <a:pt x="204150" y="25770"/>
                    <a:pt x="205976" y="24446"/>
                    <a:pt x="207893" y="23236"/>
                  </a:cubicBezTo>
                  <a:cubicBezTo>
                    <a:pt x="235991" y="5364"/>
                    <a:pt x="277693" y="0"/>
                    <a:pt x="303874" y="4474"/>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15437" y="-1155784"/>
              <a:ext cx="9333860" cy="6934996"/>
            </a:xfrm>
            <a:custGeom>
              <a:rect b="b" l="l" r="r" t="t"/>
              <a:pathLst>
                <a:path extrusionOk="0" fill="none" h="224488" w="302140">
                  <a:moveTo>
                    <a:pt x="18946" y="224487"/>
                  </a:moveTo>
                  <a:cubicBezTo>
                    <a:pt x="12463" y="217115"/>
                    <a:pt x="8697" y="204127"/>
                    <a:pt x="5456" y="193878"/>
                  </a:cubicBezTo>
                  <a:cubicBezTo>
                    <a:pt x="2078" y="183265"/>
                    <a:pt x="366" y="173815"/>
                    <a:pt x="183" y="163635"/>
                  </a:cubicBezTo>
                  <a:cubicBezTo>
                    <a:pt x="1" y="152291"/>
                    <a:pt x="4748" y="140490"/>
                    <a:pt x="12349" y="132866"/>
                  </a:cubicBezTo>
                  <a:cubicBezTo>
                    <a:pt x="19402" y="125768"/>
                    <a:pt x="29171" y="121226"/>
                    <a:pt x="39671" y="119354"/>
                  </a:cubicBezTo>
                  <a:cubicBezTo>
                    <a:pt x="44921" y="118441"/>
                    <a:pt x="51403" y="118692"/>
                    <a:pt x="58160" y="119171"/>
                  </a:cubicBezTo>
                  <a:cubicBezTo>
                    <a:pt x="84295" y="120975"/>
                    <a:pt x="121157" y="143412"/>
                    <a:pt x="147338" y="155509"/>
                  </a:cubicBezTo>
                  <a:cubicBezTo>
                    <a:pt x="151903" y="157632"/>
                    <a:pt x="156445" y="159481"/>
                    <a:pt x="161010" y="161033"/>
                  </a:cubicBezTo>
                  <a:cubicBezTo>
                    <a:pt x="183539" y="168725"/>
                    <a:pt x="205908" y="168771"/>
                    <a:pt x="224716" y="160850"/>
                  </a:cubicBezTo>
                  <a:cubicBezTo>
                    <a:pt x="242177" y="153523"/>
                    <a:pt x="255576" y="132478"/>
                    <a:pt x="253362" y="111981"/>
                  </a:cubicBezTo>
                  <a:cubicBezTo>
                    <a:pt x="251718" y="96985"/>
                    <a:pt x="241835" y="82537"/>
                    <a:pt x="218439" y="74046"/>
                  </a:cubicBezTo>
                  <a:cubicBezTo>
                    <a:pt x="174820" y="58319"/>
                    <a:pt x="192897" y="32755"/>
                    <a:pt x="203032" y="25679"/>
                  </a:cubicBezTo>
                  <a:cubicBezTo>
                    <a:pt x="204812" y="24424"/>
                    <a:pt x="206593" y="23168"/>
                    <a:pt x="208464" y="22027"/>
                  </a:cubicBezTo>
                  <a:cubicBezTo>
                    <a:pt x="235877" y="5136"/>
                    <a:pt x="276575" y="1"/>
                    <a:pt x="302139" y="4292"/>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284251" y="-695331"/>
              <a:ext cx="9156846" cy="6492152"/>
            </a:xfrm>
            <a:custGeom>
              <a:rect b="b" l="l" r="r" t="t"/>
              <a:pathLst>
                <a:path extrusionOk="0" fill="none" h="210153" w="296410">
                  <a:moveTo>
                    <a:pt x="20155" y="210153"/>
                  </a:moveTo>
                  <a:cubicBezTo>
                    <a:pt x="15088" y="202666"/>
                    <a:pt x="12737" y="186460"/>
                    <a:pt x="9336" y="175664"/>
                  </a:cubicBezTo>
                  <a:cubicBezTo>
                    <a:pt x="5547" y="163703"/>
                    <a:pt x="3013" y="154276"/>
                    <a:pt x="1553" y="143138"/>
                  </a:cubicBezTo>
                  <a:cubicBezTo>
                    <a:pt x="0" y="130812"/>
                    <a:pt x="5250" y="117185"/>
                    <a:pt x="13718" y="109562"/>
                  </a:cubicBezTo>
                  <a:cubicBezTo>
                    <a:pt x="21776" y="102326"/>
                    <a:pt x="33143" y="98355"/>
                    <a:pt x="44396" y="97350"/>
                  </a:cubicBezTo>
                  <a:cubicBezTo>
                    <a:pt x="49805" y="96871"/>
                    <a:pt x="57064" y="97989"/>
                    <a:pt x="64413" y="98857"/>
                  </a:cubicBezTo>
                  <a:cubicBezTo>
                    <a:pt x="87650" y="101550"/>
                    <a:pt x="120724" y="120427"/>
                    <a:pt x="145215" y="130698"/>
                  </a:cubicBezTo>
                  <a:cubicBezTo>
                    <a:pt x="149369" y="132433"/>
                    <a:pt x="153501" y="133985"/>
                    <a:pt x="157632" y="135263"/>
                  </a:cubicBezTo>
                  <a:cubicBezTo>
                    <a:pt x="177741" y="141517"/>
                    <a:pt x="197782" y="141061"/>
                    <a:pt x="214992" y="133779"/>
                  </a:cubicBezTo>
                  <a:cubicBezTo>
                    <a:pt x="230787" y="127114"/>
                    <a:pt x="243021" y="108809"/>
                    <a:pt x="242474" y="91187"/>
                  </a:cubicBezTo>
                  <a:cubicBezTo>
                    <a:pt x="242086" y="78223"/>
                    <a:pt x="235033" y="66034"/>
                    <a:pt x="216339" y="59118"/>
                  </a:cubicBezTo>
                  <a:cubicBezTo>
                    <a:pt x="180823" y="46153"/>
                    <a:pt x="197508" y="25451"/>
                    <a:pt x="207003" y="20018"/>
                  </a:cubicBezTo>
                  <a:cubicBezTo>
                    <a:pt x="208624" y="19105"/>
                    <a:pt x="210199" y="18078"/>
                    <a:pt x="211888" y="17188"/>
                  </a:cubicBezTo>
                  <a:cubicBezTo>
                    <a:pt x="236585" y="4178"/>
                    <a:pt x="273174" y="1"/>
                    <a:pt x="296410" y="3493"/>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358980" y="-580380"/>
              <a:ext cx="9113164" cy="6382143"/>
            </a:xfrm>
            <a:custGeom>
              <a:rect b="b" l="l" r="r" t="t"/>
              <a:pathLst>
                <a:path extrusionOk="0" fill="none" h="206592" w="294996">
                  <a:moveTo>
                    <a:pt x="20452" y="206591"/>
                  </a:moveTo>
                  <a:cubicBezTo>
                    <a:pt x="15750" y="199059"/>
                    <a:pt x="13765" y="182054"/>
                    <a:pt x="10318" y="171121"/>
                  </a:cubicBezTo>
                  <a:cubicBezTo>
                    <a:pt x="6438" y="158818"/>
                    <a:pt x="3676" y="149391"/>
                    <a:pt x="1918" y="138024"/>
                  </a:cubicBezTo>
                  <a:cubicBezTo>
                    <a:pt x="1" y="125425"/>
                    <a:pt x="5388" y="111364"/>
                    <a:pt x="14061" y="103764"/>
                  </a:cubicBezTo>
                  <a:cubicBezTo>
                    <a:pt x="22370" y="96460"/>
                    <a:pt x="34125" y="92625"/>
                    <a:pt x="45583" y="91849"/>
                  </a:cubicBezTo>
                  <a:cubicBezTo>
                    <a:pt x="51038" y="91484"/>
                    <a:pt x="58479" y="92830"/>
                    <a:pt x="65989" y="93789"/>
                  </a:cubicBezTo>
                  <a:cubicBezTo>
                    <a:pt x="88495" y="96665"/>
                    <a:pt x="120610" y="114697"/>
                    <a:pt x="144713" y="124489"/>
                  </a:cubicBezTo>
                  <a:cubicBezTo>
                    <a:pt x="148731" y="126132"/>
                    <a:pt x="152771" y="127593"/>
                    <a:pt x="156811" y="128826"/>
                  </a:cubicBezTo>
                  <a:cubicBezTo>
                    <a:pt x="176281" y="134738"/>
                    <a:pt x="195774" y="134144"/>
                    <a:pt x="212573" y="127000"/>
                  </a:cubicBezTo>
                  <a:cubicBezTo>
                    <a:pt x="227934" y="120517"/>
                    <a:pt x="239895" y="102896"/>
                    <a:pt x="239781" y="86006"/>
                  </a:cubicBezTo>
                  <a:cubicBezTo>
                    <a:pt x="239689" y="73520"/>
                    <a:pt x="233344" y="61879"/>
                    <a:pt x="215814" y="55397"/>
                  </a:cubicBezTo>
                  <a:cubicBezTo>
                    <a:pt x="182352" y="43048"/>
                    <a:pt x="198672" y="23624"/>
                    <a:pt x="208008" y="18625"/>
                  </a:cubicBezTo>
                  <a:cubicBezTo>
                    <a:pt x="209583" y="17781"/>
                    <a:pt x="211112" y="16799"/>
                    <a:pt x="212756" y="15978"/>
                  </a:cubicBezTo>
                  <a:cubicBezTo>
                    <a:pt x="236768" y="3949"/>
                    <a:pt x="272330" y="0"/>
                    <a:pt x="294995" y="331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509180" y="-349830"/>
              <a:ext cx="9024286" cy="6160057"/>
            </a:xfrm>
            <a:custGeom>
              <a:rect b="b" l="l" r="r" t="t"/>
              <a:pathLst>
                <a:path extrusionOk="0" fill="none" h="199403" w="292119">
                  <a:moveTo>
                    <a:pt x="21046" y="199402"/>
                  </a:moveTo>
                  <a:cubicBezTo>
                    <a:pt x="17028" y="191824"/>
                    <a:pt x="15773" y="173199"/>
                    <a:pt x="12235" y="162015"/>
                  </a:cubicBezTo>
                  <a:cubicBezTo>
                    <a:pt x="8149" y="149050"/>
                    <a:pt x="4977" y="139600"/>
                    <a:pt x="2580" y="127754"/>
                  </a:cubicBezTo>
                  <a:cubicBezTo>
                    <a:pt x="1" y="114675"/>
                    <a:pt x="5639" y="99702"/>
                    <a:pt x="14746" y="92101"/>
                  </a:cubicBezTo>
                  <a:cubicBezTo>
                    <a:pt x="23556" y="84728"/>
                    <a:pt x="36088" y="81168"/>
                    <a:pt x="47957" y="80825"/>
                  </a:cubicBezTo>
                  <a:cubicBezTo>
                    <a:pt x="53458" y="80665"/>
                    <a:pt x="61287" y="82446"/>
                    <a:pt x="69116" y="83610"/>
                  </a:cubicBezTo>
                  <a:cubicBezTo>
                    <a:pt x="90138" y="86783"/>
                    <a:pt x="120381" y="103217"/>
                    <a:pt x="143640" y="112050"/>
                  </a:cubicBezTo>
                  <a:cubicBezTo>
                    <a:pt x="147452" y="113511"/>
                    <a:pt x="151264" y="114835"/>
                    <a:pt x="155099" y="115930"/>
                  </a:cubicBezTo>
                  <a:cubicBezTo>
                    <a:pt x="173359" y="121135"/>
                    <a:pt x="191688" y="120290"/>
                    <a:pt x="207688" y="113465"/>
                  </a:cubicBezTo>
                  <a:cubicBezTo>
                    <a:pt x="222228" y="107280"/>
                    <a:pt x="233595" y="91051"/>
                    <a:pt x="234325" y="75598"/>
                  </a:cubicBezTo>
                  <a:cubicBezTo>
                    <a:pt x="234873" y="64094"/>
                    <a:pt x="229920" y="53617"/>
                    <a:pt x="214741" y="47934"/>
                  </a:cubicBezTo>
                  <a:cubicBezTo>
                    <a:pt x="185342" y="36932"/>
                    <a:pt x="200932" y="19973"/>
                    <a:pt x="209971" y="15796"/>
                  </a:cubicBezTo>
                  <a:cubicBezTo>
                    <a:pt x="211477" y="15088"/>
                    <a:pt x="212915" y="14244"/>
                    <a:pt x="214444" y="13559"/>
                  </a:cubicBezTo>
                  <a:cubicBezTo>
                    <a:pt x="237133" y="3448"/>
                    <a:pt x="270640" y="1"/>
                    <a:pt x="292119" y="2900"/>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583939" y="-234879"/>
              <a:ext cx="8979863" cy="6050049"/>
            </a:xfrm>
            <a:custGeom>
              <a:rect b="b" l="l" r="r" t="t"/>
              <a:pathLst>
                <a:path extrusionOk="0" fill="none" h="195842" w="290681">
                  <a:moveTo>
                    <a:pt x="21365" y="195841"/>
                  </a:moveTo>
                  <a:cubicBezTo>
                    <a:pt x="17690" y="188218"/>
                    <a:pt x="16800" y="168793"/>
                    <a:pt x="13216" y="157472"/>
                  </a:cubicBezTo>
                  <a:cubicBezTo>
                    <a:pt x="9016" y="144165"/>
                    <a:pt x="5638" y="134715"/>
                    <a:pt x="2922" y="122641"/>
                  </a:cubicBezTo>
                  <a:cubicBezTo>
                    <a:pt x="0" y="109311"/>
                    <a:pt x="5775" y="93904"/>
                    <a:pt x="15088" y="86280"/>
                  </a:cubicBezTo>
                  <a:cubicBezTo>
                    <a:pt x="24149" y="78885"/>
                    <a:pt x="37091" y="75917"/>
                    <a:pt x="49143" y="75324"/>
                  </a:cubicBezTo>
                  <a:cubicBezTo>
                    <a:pt x="54667" y="75050"/>
                    <a:pt x="62701" y="77241"/>
                    <a:pt x="70690" y="78542"/>
                  </a:cubicBezTo>
                  <a:cubicBezTo>
                    <a:pt x="90982" y="81829"/>
                    <a:pt x="120267" y="97487"/>
                    <a:pt x="143115" y="105864"/>
                  </a:cubicBezTo>
                  <a:cubicBezTo>
                    <a:pt x="146835" y="107211"/>
                    <a:pt x="150533" y="108466"/>
                    <a:pt x="154254" y="109493"/>
                  </a:cubicBezTo>
                  <a:cubicBezTo>
                    <a:pt x="171920" y="114332"/>
                    <a:pt x="189656" y="113373"/>
                    <a:pt x="205268" y="106686"/>
                  </a:cubicBezTo>
                  <a:cubicBezTo>
                    <a:pt x="219374" y="100683"/>
                    <a:pt x="230467" y="85116"/>
                    <a:pt x="231609" y="70394"/>
                  </a:cubicBezTo>
                  <a:cubicBezTo>
                    <a:pt x="232476" y="59392"/>
                    <a:pt x="228230" y="49486"/>
                    <a:pt x="214216" y="44213"/>
                  </a:cubicBezTo>
                  <a:cubicBezTo>
                    <a:pt x="186871" y="33896"/>
                    <a:pt x="202073" y="18147"/>
                    <a:pt x="210975" y="14380"/>
                  </a:cubicBezTo>
                  <a:cubicBezTo>
                    <a:pt x="212435" y="13764"/>
                    <a:pt x="213828" y="12965"/>
                    <a:pt x="215311" y="12349"/>
                  </a:cubicBezTo>
                  <a:cubicBezTo>
                    <a:pt x="237315" y="3219"/>
                    <a:pt x="269795" y="0"/>
                    <a:pt x="290680" y="2694"/>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733428" y="-4297"/>
              <a:ext cx="8891726" cy="5827932"/>
            </a:xfrm>
            <a:custGeom>
              <a:rect b="b" l="l" r="r" t="t"/>
              <a:pathLst>
                <a:path extrusionOk="0" fill="none" h="188652" w="287828">
                  <a:moveTo>
                    <a:pt x="21981" y="188651"/>
                  </a:moveTo>
                  <a:cubicBezTo>
                    <a:pt x="19014" y="180982"/>
                    <a:pt x="18831" y="159937"/>
                    <a:pt x="15179" y="148364"/>
                  </a:cubicBezTo>
                  <a:cubicBezTo>
                    <a:pt x="10774" y="134373"/>
                    <a:pt x="6962" y="124923"/>
                    <a:pt x="3629" y="112392"/>
                  </a:cubicBezTo>
                  <a:cubicBezTo>
                    <a:pt x="0" y="98537"/>
                    <a:pt x="6049" y="82240"/>
                    <a:pt x="15795" y="74639"/>
                  </a:cubicBezTo>
                  <a:cubicBezTo>
                    <a:pt x="25359" y="67152"/>
                    <a:pt x="39054" y="63957"/>
                    <a:pt x="51517" y="64322"/>
                  </a:cubicBezTo>
                  <a:cubicBezTo>
                    <a:pt x="57132" y="64459"/>
                    <a:pt x="65532" y="66855"/>
                    <a:pt x="73817" y="68362"/>
                  </a:cubicBezTo>
                  <a:cubicBezTo>
                    <a:pt x="92694" y="71854"/>
                    <a:pt x="120038" y="86006"/>
                    <a:pt x="142065" y="93424"/>
                  </a:cubicBezTo>
                  <a:cubicBezTo>
                    <a:pt x="145580" y="94611"/>
                    <a:pt x="149072" y="95707"/>
                    <a:pt x="152587" y="96597"/>
                  </a:cubicBezTo>
                  <a:cubicBezTo>
                    <a:pt x="169022" y="100751"/>
                    <a:pt x="185616" y="99518"/>
                    <a:pt x="200429" y="93150"/>
                  </a:cubicBezTo>
                  <a:cubicBezTo>
                    <a:pt x="213691" y="87467"/>
                    <a:pt x="224236" y="73247"/>
                    <a:pt x="226199" y="59985"/>
                  </a:cubicBezTo>
                  <a:cubicBezTo>
                    <a:pt x="227683" y="49965"/>
                    <a:pt x="224852" y="41223"/>
                    <a:pt x="213166" y="36726"/>
                  </a:cubicBezTo>
                  <a:cubicBezTo>
                    <a:pt x="189884" y="27779"/>
                    <a:pt x="204332" y="14494"/>
                    <a:pt x="212960" y="11550"/>
                  </a:cubicBezTo>
                  <a:cubicBezTo>
                    <a:pt x="214353" y="11071"/>
                    <a:pt x="215654" y="10409"/>
                    <a:pt x="217046" y="9929"/>
                  </a:cubicBezTo>
                  <a:cubicBezTo>
                    <a:pt x="237703" y="2739"/>
                    <a:pt x="268106" y="0"/>
                    <a:pt x="287827" y="2306"/>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808157" y="110623"/>
              <a:ext cx="8848014" cy="5717924"/>
            </a:xfrm>
            <a:custGeom>
              <a:rect b="b" l="l" r="r" t="t"/>
              <a:pathLst>
                <a:path extrusionOk="0" fill="none" h="185091" w="286413">
                  <a:moveTo>
                    <a:pt x="22278" y="185091"/>
                  </a:moveTo>
                  <a:cubicBezTo>
                    <a:pt x="19676" y="177353"/>
                    <a:pt x="19836" y="155532"/>
                    <a:pt x="16138" y="143823"/>
                  </a:cubicBezTo>
                  <a:cubicBezTo>
                    <a:pt x="11642" y="129489"/>
                    <a:pt x="7624" y="120039"/>
                    <a:pt x="3972" y="107280"/>
                  </a:cubicBezTo>
                  <a:cubicBezTo>
                    <a:pt x="1" y="93174"/>
                    <a:pt x="6209" y="76420"/>
                    <a:pt x="16138" y="68819"/>
                  </a:cubicBezTo>
                  <a:cubicBezTo>
                    <a:pt x="25953" y="61287"/>
                    <a:pt x="40059" y="58228"/>
                    <a:pt x="52704" y="58821"/>
                  </a:cubicBezTo>
                  <a:cubicBezTo>
                    <a:pt x="58365" y="59073"/>
                    <a:pt x="66947" y="61652"/>
                    <a:pt x="75393" y="63295"/>
                  </a:cubicBezTo>
                  <a:cubicBezTo>
                    <a:pt x="93539" y="66856"/>
                    <a:pt x="119925" y="80277"/>
                    <a:pt x="141540" y="87239"/>
                  </a:cubicBezTo>
                  <a:cubicBezTo>
                    <a:pt x="144941" y="88312"/>
                    <a:pt x="148342" y="89339"/>
                    <a:pt x="151743" y="90161"/>
                  </a:cubicBezTo>
                  <a:cubicBezTo>
                    <a:pt x="167561" y="93950"/>
                    <a:pt x="183585" y="92580"/>
                    <a:pt x="197987" y="86394"/>
                  </a:cubicBezTo>
                  <a:cubicBezTo>
                    <a:pt x="210838" y="80871"/>
                    <a:pt x="221109" y="67312"/>
                    <a:pt x="223483" y="54781"/>
                  </a:cubicBezTo>
                  <a:cubicBezTo>
                    <a:pt x="225286" y="45263"/>
                    <a:pt x="223141" y="37092"/>
                    <a:pt x="212664" y="33006"/>
                  </a:cubicBezTo>
                  <a:cubicBezTo>
                    <a:pt x="191391" y="24721"/>
                    <a:pt x="205451" y="12669"/>
                    <a:pt x="213965" y="10135"/>
                  </a:cubicBezTo>
                  <a:cubicBezTo>
                    <a:pt x="215289" y="9747"/>
                    <a:pt x="216567" y="9154"/>
                    <a:pt x="217914" y="8720"/>
                  </a:cubicBezTo>
                  <a:cubicBezTo>
                    <a:pt x="237886" y="2489"/>
                    <a:pt x="267262" y="1"/>
                    <a:pt x="286413" y="2101"/>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883597" y="225574"/>
              <a:ext cx="8802911" cy="5607205"/>
            </a:xfrm>
            <a:custGeom>
              <a:rect b="b" l="l" r="r" t="t"/>
              <a:pathLst>
                <a:path extrusionOk="0" fill="none" h="181507" w="284953">
                  <a:moveTo>
                    <a:pt x="22575" y="181507"/>
                  </a:moveTo>
                  <a:cubicBezTo>
                    <a:pt x="20315" y="173746"/>
                    <a:pt x="20840" y="151126"/>
                    <a:pt x="17097" y="139257"/>
                  </a:cubicBezTo>
                  <a:cubicBezTo>
                    <a:pt x="12509" y="124603"/>
                    <a:pt x="8264" y="115154"/>
                    <a:pt x="4315" y="102143"/>
                  </a:cubicBezTo>
                  <a:cubicBezTo>
                    <a:pt x="1" y="87809"/>
                    <a:pt x="6324" y="70622"/>
                    <a:pt x="16458" y="62998"/>
                  </a:cubicBezTo>
                  <a:cubicBezTo>
                    <a:pt x="26547" y="55443"/>
                    <a:pt x="41018" y="52498"/>
                    <a:pt x="53869" y="53320"/>
                  </a:cubicBezTo>
                  <a:cubicBezTo>
                    <a:pt x="59575" y="53663"/>
                    <a:pt x="68340" y="56447"/>
                    <a:pt x="76945" y="58228"/>
                  </a:cubicBezTo>
                  <a:cubicBezTo>
                    <a:pt x="94361" y="61834"/>
                    <a:pt x="119788" y="74570"/>
                    <a:pt x="140993" y="81030"/>
                  </a:cubicBezTo>
                  <a:cubicBezTo>
                    <a:pt x="144303" y="82034"/>
                    <a:pt x="147567" y="82970"/>
                    <a:pt x="150876" y="83723"/>
                  </a:cubicBezTo>
                  <a:cubicBezTo>
                    <a:pt x="166078" y="87170"/>
                    <a:pt x="181553" y="85664"/>
                    <a:pt x="195545" y="79615"/>
                  </a:cubicBezTo>
                  <a:cubicBezTo>
                    <a:pt x="207962" y="74274"/>
                    <a:pt x="217983" y="61377"/>
                    <a:pt x="220745" y="49600"/>
                  </a:cubicBezTo>
                  <a:cubicBezTo>
                    <a:pt x="222867" y="40561"/>
                    <a:pt x="221429" y="32960"/>
                    <a:pt x="212117" y="29285"/>
                  </a:cubicBezTo>
                  <a:cubicBezTo>
                    <a:pt x="192875" y="21661"/>
                    <a:pt x="206547" y="10819"/>
                    <a:pt x="214947" y="8742"/>
                  </a:cubicBezTo>
                  <a:cubicBezTo>
                    <a:pt x="216225" y="8423"/>
                    <a:pt x="217458" y="7875"/>
                    <a:pt x="218759" y="7533"/>
                  </a:cubicBezTo>
                  <a:cubicBezTo>
                    <a:pt x="238069" y="2260"/>
                    <a:pt x="266418" y="0"/>
                    <a:pt x="284952" y="1918"/>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958357" y="341205"/>
              <a:ext cx="8759167" cy="5495807"/>
            </a:xfrm>
            <a:custGeom>
              <a:rect b="b" l="l" r="r" t="t"/>
              <a:pathLst>
                <a:path extrusionOk="0" fill="none" h="177901" w="283537">
                  <a:moveTo>
                    <a:pt x="22871" y="177901"/>
                  </a:moveTo>
                  <a:cubicBezTo>
                    <a:pt x="20977" y="170117"/>
                    <a:pt x="21844" y="146699"/>
                    <a:pt x="18078" y="134693"/>
                  </a:cubicBezTo>
                  <a:cubicBezTo>
                    <a:pt x="13376" y="119696"/>
                    <a:pt x="8948" y="110247"/>
                    <a:pt x="4657" y="97008"/>
                  </a:cubicBezTo>
                  <a:cubicBezTo>
                    <a:pt x="0" y="82423"/>
                    <a:pt x="6460" y="64779"/>
                    <a:pt x="16823" y="57155"/>
                  </a:cubicBezTo>
                  <a:cubicBezTo>
                    <a:pt x="27140" y="49554"/>
                    <a:pt x="41999" y="46747"/>
                    <a:pt x="55078" y="47797"/>
                  </a:cubicBezTo>
                  <a:cubicBezTo>
                    <a:pt x="60807" y="48253"/>
                    <a:pt x="69755" y="51221"/>
                    <a:pt x="78520" y="53138"/>
                  </a:cubicBezTo>
                  <a:cubicBezTo>
                    <a:pt x="95228" y="56790"/>
                    <a:pt x="119674" y="68819"/>
                    <a:pt x="140490" y="74799"/>
                  </a:cubicBezTo>
                  <a:cubicBezTo>
                    <a:pt x="143663" y="75712"/>
                    <a:pt x="146836" y="76579"/>
                    <a:pt x="150054" y="77264"/>
                  </a:cubicBezTo>
                  <a:cubicBezTo>
                    <a:pt x="164639" y="80368"/>
                    <a:pt x="179521" y="78725"/>
                    <a:pt x="193125" y="72836"/>
                  </a:cubicBezTo>
                  <a:cubicBezTo>
                    <a:pt x="205131" y="67655"/>
                    <a:pt x="214878" y="55420"/>
                    <a:pt x="218028" y="44373"/>
                  </a:cubicBezTo>
                  <a:cubicBezTo>
                    <a:pt x="220493" y="35813"/>
                    <a:pt x="219740" y="28806"/>
                    <a:pt x="211591" y="25519"/>
                  </a:cubicBezTo>
                  <a:cubicBezTo>
                    <a:pt x="194404" y="18580"/>
                    <a:pt x="207642" y="8971"/>
                    <a:pt x="215928" y="7305"/>
                  </a:cubicBezTo>
                  <a:cubicBezTo>
                    <a:pt x="217183" y="7054"/>
                    <a:pt x="218370" y="6574"/>
                    <a:pt x="219603" y="6300"/>
                  </a:cubicBezTo>
                  <a:cubicBezTo>
                    <a:pt x="238251" y="2009"/>
                    <a:pt x="265573" y="1"/>
                    <a:pt x="283536" y="1690"/>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1033085" y="456156"/>
              <a:ext cx="8714743" cy="5385798"/>
            </a:xfrm>
            <a:custGeom>
              <a:rect b="b" l="l" r="r" t="t"/>
              <a:pathLst>
                <a:path extrusionOk="0" fill="none" h="174340" w="282099">
                  <a:moveTo>
                    <a:pt x="23191" y="174340"/>
                  </a:moveTo>
                  <a:cubicBezTo>
                    <a:pt x="21617" y="166510"/>
                    <a:pt x="22872" y="142293"/>
                    <a:pt x="19060" y="130150"/>
                  </a:cubicBezTo>
                  <a:cubicBezTo>
                    <a:pt x="14244" y="114811"/>
                    <a:pt x="9610" y="105362"/>
                    <a:pt x="5000" y="91895"/>
                  </a:cubicBezTo>
                  <a:cubicBezTo>
                    <a:pt x="1" y="77058"/>
                    <a:pt x="6597" y="58958"/>
                    <a:pt x="17166" y="51334"/>
                  </a:cubicBezTo>
                  <a:cubicBezTo>
                    <a:pt x="27757" y="43711"/>
                    <a:pt x="43004" y="41017"/>
                    <a:pt x="56265" y="42295"/>
                  </a:cubicBezTo>
                  <a:cubicBezTo>
                    <a:pt x="62017" y="42843"/>
                    <a:pt x="71170" y="45993"/>
                    <a:pt x="80072" y="48047"/>
                  </a:cubicBezTo>
                  <a:cubicBezTo>
                    <a:pt x="96073" y="51745"/>
                    <a:pt x="119537" y="63112"/>
                    <a:pt x="139966" y="68613"/>
                  </a:cubicBezTo>
                  <a:cubicBezTo>
                    <a:pt x="143024" y="69435"/>
                    <a:pt x="146106" y="70211"/>
                    <a:pt x="149210" y="70827"/>
                  </a:cubicBezTo>
                  <a:cubicBezTo>
                    <a:pt x="163179" y="73589"/>
                    <a:pt x="177491" y="71808"/>
                    <a:pt x="190706" y="66079"/>
                  </a:cubicBezTo>
                  <a:cubicBezTo>
                    <a:pt x="202279" y="61058"/>
                    <a:pt x="211774" y="49485"/>
                    <a:pt x="215312" y="39191"/>
                  </a:cubicBezTo>
                  <a:cubicBezTo>
                    <a:pt x="218120" y="31088"/>
                    <a:pt x="218051" y="24697"/>
                    <a:pt x="211067" y="21798"/>
                  </a:cubicBezTo>
                  <a:cubicBezTo>
                    <a:pt x="195911" y="15521"/>
                    <a:pt x="208738" y="7122"/>
                    <a:pt x="216933" y="5912"/>
                  </a:cubicBezTo>
                  <a:cubicBezTo>
                    <a:pt x="218120" y="5729"/>
                    <a:pt x="219284" y="5318"/>
                    <a:pt x="220471" y="5090"/>
                  </a:cubicBezTo>
                  <a:cubicBezTo>
                    <a:pt x="238457" y="1781"/>
                    <a:pt x="264729" y="0"/>
                    <a:pt x="282099" y="1507"/>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1107845" y="571076"/>
              <a:ext cx="8671030" cy="5275111"/>
            </a:xfrm>
            <a:custGeom>
              <a:rect b="b" l="l" r="r" t="t"/>
              <a:pathLst>
                <a:path extrusionOk="0" fill="none" h="170757" w="280684">
                  <a:moveTo>
                    <a:pt x="23488" y="170756"/>
                  </a:moveTo>
                  <a:cubicBezTo>
                    <a:pt x="22278" y="162905"/>
                    <a:pt x="23899" y="137865"/>
                    <a:pt x="20041" y="125608"/>
                  </a:cubicBezTo>
                  <a:cubicBezTo>
                    <a:pt x="15111" y="109950"/>
                    <a:pt x="10272" y="100500"/>
                    <a:pt x="5364" y="86782"/>
                  </a:cubicBezTo>
                  <a:cubicBezTo>
                    <a:pt x="0" y="71672"/>
                    <a:pt x="6734" y="53161"/>
                    <a:pt x="17507" y="45537"/>
                  </a:cubicBezTo>
                  <a:cubicBezTo>
                    <a:pt x="28349" y="37868"/>
                    <a:pt x="43985" y="35266"/>
                    <a:pt x="57452" y="36795"/>
                  </a:cubicBezTo>
                  <a:cubicBezTo>
                    <a:pt x="63249" y="37457"/>
                    <a:pt x="72585" y="40789"/>
                    <a:pt x="81647" y="42981"/>
                  </a:cubicBezTo>
                  <a:cubicBezTo>
                    <a:pt x="96939" y="46701"/>
                    <a:pt x="119422" y="57406"/>
                    <a:pt x="139440" y="62405"/>
                  </a:cubicBezTo>
                  <a:cubicBezTo>
                    <a:pt x="142408" y="63135"/>
                    <a:pt x="145375" y="63820"/>
                    <a:pt x="148365" y="64368"/>
                  </a:cubicBezTo>
                  <a:cubicBezTo>
                    <a:pt x="161718" y="66810"/>
                    <a:pt x="175481" y="64893"/>
                    <a:pt x="188264" y="59301"/>
                  </a:cubicBezTo>
                  <a:cubicBezTo>
                    <a:pt x="199425" y="54462"/>
                    <a:pt x="208692" y="43551"/>
                    <a:pt x="212618" y="33988"/>
                  </a:cubicBezTo>
                  <a:cubicBezTo>
                    <a:pt x="215745" y="26387"/>
                    <a:pt x="216339" y="20566"/>
                    <a:pt x="210541" y="18078"/>
                  </a:cubicBezTo>
                  <a:cubicBezTo>
                    <a:pt x="197439" y="12463"/>
                    <a:pt x="210199" y="7008"/>
                    <a:pt x="217936" y="4497"/>
                  </a:cubicBezTo>
                  <a:cubicBezTo>
                    <a:pt x="219032" y="4132"/>
                    <a:pt x="220196" y="4041"/>
                    <a:pt x="221337" y="3881"/>
                  </a:cubicBezTo>
                  <a:cubicBezTo>
                    <a:pt x="238662" y="1553"/>
                    <a:pt x="263884" y="1"/>
                    <a:pt x="280683" y="130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182574" y="686027"/>
              <a:ext cx="8626607" cy="5164392"/>
            </a:xfrm>
            <a:custGeom>
              <a:rect b="b" l="l" r="r" t="t"/>
              <a:pathLst>
                <a:path extrusionOk="0" fill="none" h="167173" w="279246">
                  <a:moveTo>
                    <a:pt x="23808" y="167172"/>
                  </a:moveTo>
                  <a:cubicBezTo>
                    <a:pt x="22940" y="159298"/>
                    <a:pt x="24903" y="133460"/>
                    <a:pt x="21000" y="121065"/>
                  </a:cubicBezTo>
                  <a:cubicBezTo>
                    <a:pt x="16001" y="105065"/>
                    <a:pt x="10934" y="95615"/>
                    <a:pt x="5707" y="81646"/>
                  </a:cubicBezTo>
                  <a:cubicBezTo>
                    <a:pt x="1" y="66308"/>
                    <a:pt x="6871" y="47340"/>
                    <a:pt x="17873" y="39716"/>
                  </a:cubicBezTo>
                  <a:cubicBezTo>
                    <a:pt x="28943" y="32001"/>
                    <a:pt x="44990" y="29536"/>
                    <a:pt x="58639" y="31294"/>
                  </a:cubicBezTo>
                  <a:cubicBezTo>
                    <a:pt x="64482" y="32047"/>
                    <a:pt x="74001" y="35539"/>
                    <a:pt x="83222" y="37913"/>
                  </a:cubicBezTo>
                  <a:cubicBezTo>
                    <a:pt x="97785" y="41656"/>
                    <a:pt x="119286" y="51699"/>
                    <a:pt x="138916" y="56196"/>
                  </a:cubicBezTo>
                  <a:cubicBezTo>
                    <a:pt x="141769" y="56858"/>
                    <a:pt x="144622" y="57451"/>
                    <a:pt x="147521" y="57931"/>
                  </a:cubicBezTo>
                  <a:cubicBezTo>
                    <a:pt x="160257" y="60031"/>
                    <a:pt x="173450" y="57976"/>
                    <a:pt x="185845" y="52544"/>
                  </a:cubicBezTo>
                  <a:cubicBezTo>
                    <a:pt x="196595" y="47865"/>
                    <a:pt x="205611" y="37593"/>
                    <a:pt x="209902" y="28806"/>
                  </a:cubicBezTo>
                  <a:cubicBezTo>
                    <a:pt x="213372" y="21661"/>
                    <a:pt x="214650" y="16434"/>
                    <a:pt x="210017" y="14357"/>
                  </a:cubicBezTo>
                  <a:cubicBezTo>
                    <a:pt x="198969" y="9381"/>
                    <a:pt x="211203" y="5159"/>
                    <a:pt x="218941" y="3082"/>
                  </a:cubicBezTo>
                  <a:cubicBezTo>
                    <a:pt x="219991" y="2808"/>
                    <a:pt x="221110" y="2785"/>
                    <a:pt x="222205" y="2694"/>
                  </a:cubicBezTo>
                  <a:cubicBezTo>
                    <a:pt x="238868" y="1347"/>
                    <a:pt x="263040" y="0"/>
                    <a:pt x="279246" y="1119"/>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1258045" y="801657"/>
              <a:ext cx="8582153" cy="5053704"/>
            </a:xfrm>
            <a:custGeom>
              <a:rect b="b" l="l" r="r" t="t"/>
              <a:pathLst>
                <a:path extrusionOk="0" fill="none" h="163590" w="277807">
                  <a:moveTo>
                    <a:pt x="24081" y="163589"/>
                  </a:moveTo>
                  <a:cubicBezTo>
                    <a:pt x="23579" y="155669"/>
                    <a:pt x="25907" y="129032"/>
                    <a:pt x="21958" y="116501"/>
                  </a:cubicBezTo>
                  <a:cubicBezTo>
                    <a:pt x="16845" y="100158"/>
                    <a:pt x="11573" y="90708"/>
                    <a:pt x="6026" y="76511"/>
                  </a:cubicBezTo>
                  <a:cubicBezTo>
                    <a:pt x="0" y="60921"/>
                    <a:pt x="6985" y="41497"/>
                    <a:pt x="18192" y="33873"/>
                  </a:cubicBezTo>
                  <a:cubicBezTo>
                    <a:pt x="29536" y="26135"/>
                    <a:pt x="45970" y="23762"/>
                    <a:pt x="59803" y="25770"/>
                  </a:cubicBezTo>
                  <a:cubicBezTo>
                    <a:pt x="65691" y="26638"/>
                    <a:pt x="75415" y="30290"/>
                    <a:pt x="84773" y="32823"/>
                  </a:cubicBezTo>
                  <a:cubicBezTo>
                    <a:pt x="98628" y="36567"/>
                    <a:pt x="119148" y="45993"/>
                    <a:pt x="138367" y="49965"/>
                  </a:cubicBezTo>
                  <a:cubicBezTo>
                    <a:pt x="141106" y="50536"/>
                    <a:pt x="143868" y="51083"/>
                    <a:pt x="146676" y="51472"/>
                  </a:cubicBezTo>
                  <a:cubicBezTo>
                    <a:pt x="158796" y="53252"/>
                    <a:pt x="171395" y="51038"/>
                    <a:pt x="183402" y="45765"/>
                  </a:cubicBezTo>
                  <a:cubicBezTo>
                    <a:pt x="193719" y="41246"/>
                    <a:pt x="202529" y="31636"/>
                    <a:pt x="207163" y="23579"/>
                  </a:cubicBezTo>
                  <a:cubicBezTo>
                    <a:pt x="210997" y="16914"/>
                    <a:pt x="212960" y="12281"/>
                    <a:pt x="209468" y="10591"/>
                  </a:cubicBezTo>
                  <a:cubicBezTo>
                    <a:pt x="200475" y="6277"/>
                    <a:pt x="212161" y="3242"/>
                    <a:pt x="219899" y="1667"/>
                  </a:cubicBezTo>
                  <a:cubicBezTo>
                    <a:pt x="220926" y="1461"/>
                    <a:pt x="221999" y="1484"/>
                    <a:pt x="223049" y="1461"/>
                  </a:cubicBezTo>
                  <a:cubicBezTo>
                    <a:pt x="239050" y="1096"/>
                    <a:pt x="262172" y="1"/>
                    <a:pt x="277807" y="891"/>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1332774" y="916608"/>
              <a:ext cx="8537760" cy="4942985"/>
            </a:xfrm>
            <a:custGeom>
              <a:rect b="b" l="l" r="r" t="t"/>
              <a:pathLst>
                <a:path extrusionOk="0" fill="none" h="160006" w="276370">
                  <a:moveTo>
                    <a:pt x="24401" y="160005"/>
                  </a:moveTo>
                  <a:cubicBezTo>
                    <a:pt x="24241" y="152062"/>
                    <a:pt x="26912" y="124626"/>
                    <a:pt x="22940" y="111958"/>
                  </a:cubicBezTo>
                  <a:cubicBezTo>
                    <a:pt x="17713" y="95273"/>
                    <a:pt x="12235" y="85823"/>
                    <a:pt x="6392" y="71397"/>
                  </a:cubicBezTo>
                  <a:cubicBezTo>
                    <a:pt x="1" y="55557"/>
                    <a:pt x="7122" y="35699"/>
                    <a:pt x="18535" y="28052"/>
                  </a:cubicBezTo>
                  <a:cubicBezTo>
                    <a:pt x="30130" y="20292"/>
                    <a:pt x="46952" y="18032"/>
                    <a:pt x="60990" y="20269"/>
                  </a:cubicBezTo>
                  <a:cubicBezTo>
                    <a:pt x="66924" y="21228"/>
                    <a:pt x="76831" y="25039"/>
                    <a:pt x="86349" y="27756"/>
                  </a:cubicBezTo>
                  <a:cubicBezTo>
                    <a:pt x="99496" y="31476"/>
                    <a:pt x="119012" y="40309"/>
                    <a:pt x="137843" y="43779"/>
                  </a:cubicBezTo>
                  <a:cubicBezTo>
                    <a:pt x="140490" y="44258"/>
                    <a:pt x="143138" y="44715"/>
                    <a:pt x="145832" y="45034"/>
                  </a:cubicBezTo>
                  <a:cubicBezTo>
                    <a:pt x="157336" y="46472"/>
                    <a:pt x="169387" y="44121"/>
                    <a:pt x="180983" y="38986"/>
                  </a:cubicBezTo>
                  <a:cubicBezTo>
                    <a:pt x="190866" y="34649"/>
                    <a:pt x="199471" y="25701"/>
                    <a:pt x="204447" y="18397"/>
                  </a:cubicBezTo>
                  <a:cubicBezTo>
                    <a:pt x="208647" y="12212"/>
                    <a:pt x="211272" y="8126"/>
                    <a:pt x="208966" y="6870"/>
                  </a:cubicBezTo>
                  <a:cubicBezTo>
                    <a:pt x="202050" y="3127"/>
                    <a:pt x="213143" y="1301"/>
                    <a:pt x="220904" y="251"/>
                  </a:cubicBezTo>
                  <a:cubicBezTo>
                    <a:pt x="221885" y="114"/>
                    <a:pt x="222913" y="228"/>
                    <a:pt x="223894" y="251"/>
                  </a:cubicBezTo>
                  <a:cubicBezTo>
                    <a:pt x="239256" y="890"/>
                    <a:pt x="261350" y="0"/>
                    <a:pt x="276370" y="708"/>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1407533" y="959611"/>
              <a:ext cx="8494016" cy="4904215"/>
            </a:xfrm>
            <a:custGeom>
              <a:rect b="b" l="l" r="r" t="t"/>
              <a:pathLst>
                <a:path extrusionOk="0" fill="none" h="158751" w="274954">
                  <a:moveTo>
                    <a:pt x="24697" y="158750"/>
                  </a:moveTo>
                  <a:cubicBezTo>
                    <a:pt x="24903" y="150784"/>
                    <a:pt x="27938" y="122526"/>
                    <a:pt x="23921" y="109744"/>
                  </a:cubicBezTo>
                  <a:cubicBezTo>
                    <a:pt x="18580" y="92717"/>
                    <a:pt x="12896" y="83267"/>
                    <a:pt x="6734" y="68613"/>
                  </a:cubicBezTo>
                  <a:cubicBezTo>
                    <a:pt x="0" y="52521"/>
                    <a:pt x="7281" y="32207"/>
                    <a:pt x="18877" y="24560"/>
                  </a:cubicBezTo>
                  <a:cubicBezTo>
                    <a:pt x="30746" y="16777"/>
                    <a:pt x="47956" y="14609"/>
                    <a:pt x="62176" y="17119"/>
                  </a:cubicBezTo>
                  <a:cubicBezTo>
                    <a:pt x="68134" y="18146"/>
                    <a:pt x="78268" y="22118"/>
                    <a:pt x="87923" y="24994"/>
                  </a:cubicBezTo>
                  <a:cubicBezTo>
                    <a:pt x="100386" y="28737"/>
                    <a:pt x="118874" y="36955"/>
                    <a:pt x="137317" y="39899"/>
                  </a:cubicBezTo>
                  <a:cubicBezTo>
                    <a:pt x="139851" y="40310"/>
                    <a:pt x="142407" y="40675"/>
                    <a:pt x="144987" y="40926"/>
                  </a:cubicBezTo>
                  <a:cubicBezTo>
                    <a:pt x="155874" y="42045"/>
                    <a:pt x="167355" y="39534"/>
                    <a:pt x="178540" y="34558"/>
                  </a:cubicBezTo>
                  <a:cubicBezTo>
                    <a:pt x="188035" y="30381"/>
                    <a:pt x="196435" y="22118"/>
                    <a:pt x="201730" y="15522"/>
                  </a:cubicBezTo>
                  <a:cubicBezTo>
                    <a:pt x="206318" y="9838"/>
                    <a:pt x="209628" y="6323"/>
                    <a:pt x="208441" y="5478"/>
                  </a:cubicBezTo>
                  <a:cubicBezTo>
                    <a:pt x="203762" y="2146"/>
                    <a:pt x="214193" y="0"/>
                    <a:pt x="221908" y="1187"/>
                  </a:cubicBezTo>
                  <a:cubicBezTo>
                    <a:pt x="222844" y="1324"/>
                    <a:pt x="223802" y="1279"/>
                    <a:pt x="224761" y="1393"/>
                  </a:cubicBezTo>
                  <a:cubicBezTo>
                    <a:pt x="239460" y="3013"/>
                    <a:pt x="260505" y="2329"/>
                    <a:pt x="274954" y="2854"/>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1482262" y="1013889"/>
              <a:ext cx="8449624" cy="4854849"/>
            </a:xfrm>
            <a:custGeom>
              <a:rect b="b" l="l" r="r" t="t"/>
              <a:pathLst>
                <a:path extrusionOk="0" fill="none" h="157153" w="273517">
                  <a:moveTo>
                    <a:pt x="25017" y="157153"/>
                  </a:moveTo>
                  <a:cubicBezTo>
                    <a:pt x="25565" y="149141"/>
                    <a:pt x="28943" y="120085"/>
                    <a:pt x="24903" y="107166"/>
                  </a:cubicBezTo>
                  <a:cubicBezTo>
                    <a:pt x="19471" y="89796"/>
                    <a:pt x="13559" y="80346"/>
                    <a:pt x="7077" y="65441"/>
                  </a:cubicBezTo>
                  <a:cubicBezTo>
                    <a:pt x="1" y="49121"/>
                    <a:pt x="7419" y="28373"/>
                    <a:pt x="19242" y="20726"/>
                  </a:cubicBezTo>
                  <a:cubicBezTo>
                    <a:pt x="31340" y="12874"/>
                    <a:pt x="48961" y="10820"/>
                    <a:pt x="63387" y="13582"/>
                  </a:cubicBezTo>
                  <a:cubicBezTo>
                    <a:pt x="69367" y="14723"/>
                    <a:pt x="79707" y="18809"/>
                    <a:pt x="89476" y="21890"/>
                  </a:cubicBezTo>
                  <a:cubicBezTo>
                    <a:pt x="101254" y="25611"/>
                    <a:pt x="118738" y="33257"/>
                    <a:pt x="136816" y="35654"/>
                  </a:cubicBezTo>
                  <a:cubicBezTo>
                    <a:pt x="139212" y="35974"/>
                    <a:pt x="141655" y="36270"/>
                    <a:pt x="144165" y="36453"/>
                  </a:cubicBezTo>
                  <a:cubicBezTo>
                    <a:pt x="154414" y="37252"/>
                    <a:pt x="165324" y="34581"/>
                    <a:pt x="176121" y="29765"/>
                  </a:cubicBezTo>
                  <a:cubicBezTo>
                    <a:pt x="185182" y="25748"/>
                    <a:pt x="193399" y="18170"/>
                    <a:pt x="199037" y="12304"/>
                  </a:cubicBezTo>
                  <a:cubicBezTo>
                    <a:pt x="203990" y="7100"/>
                    <a:pt x="207802" y="4338"/>
                    <a:pt x="207916" y="3721"/>
                  </a:cubicBezTo>
                  <a:cubicBezTo>
                    <a:pt x="204835" y="1781"/>
                    <a:pt x="215289" y="1"/>
                    <a:pt x="222890" y="1736"/>
                  </a:cubicBezTo>
                  <a:cubicBezTo>
                    <a:pt x="223803" y="1941"/>
                    <a:pt x="224716" y="1964"/>
                    <a:pt x="225629" y="2147"/>
                  </a:cubicBezTo>
                  <a:cubicBezTo>
                    <a:pt x="239666" y="4771"/>
                    <a:pt x="259661" y="4292"/>
                    <a:pt x="273516" y="4612"/>
                  </a:cubicBezTo>
                </a:path>
              </a:pathLst>
            </a:custGeom>
            <a:noFill/>
            <a:ln cap="flat" cmpd="sng" w="85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1557702" y="1068908"/>
              <a:ext cx="8405201" cy="4804062"/>
            </a:xfrm>
            <a:custGeom>
              <a:rect b="b" l="l" r="r" t="t"/>
              <a:pathLst>
                <a:path extrusionOk="0" fill="none" h="155509" w="272079">
                  <a:moveTo>
                    <a:pt x="25291" y="155509"/>
                  </a:moveTo>
                  <a:cubicBezTo>
                    <a:pt x="26204" y="147474"/>
                    <a:pt x="29948" y="117619"/>
                    <a:pt x="25862" y="104540"/>
                  </a:cubicBezTo>
                  <a:cubicBezTo>
                    <a:pt x="20315" y="86850"/>
                    <a:pt x="14198" y="77401"/>
                    <a:pt x="7419" y="62268"/>
                  </a:cubicBezTo>
                  <a:cubicBezTo>
                    <a:pt x="1" y="45674"/>
                    <a:pt x="7533" y="24492"/>
                    <a:pt x="19562" y="16845"/>
                  </a:cubicBezTo>
                  <a:cubicBezTo>
                    <a:pt x="31934" y="8971"/>
                    <a:pt x="49920" y="7008"/>
                    <a:pt x="64551" y="10021"/>
                  </a:cubicBezTo>
                  <a:cubicBezTo>
                    <a:pt x="70577" y="11253"/>
                    <a:pt x="81122" y="15453"/>
                    <a:pt x="91028" y="18763"/>
                  </a:cubicBezTo>
                  <a:cubicBezTo>
                    <a:pt x="102121" y="22460"/>
                    <a:pt x="118601" y="29536"/>
                    <a:pt x="136268" y="31408"/>
                  </a:cubicBezTo>
                  <a:cubicBezTo>
                    <a:pt x="138573" y="31636"/>
                    <a:pt x="140902" y="31842"/>
                    <a:pt x="143298" y="31956"/>
                  </a:cubicBezTo>
                  <a:cubicBezTo>
                    <a:pt x="152931" y="32435"/>
                    <a:pt x="163270" y="29582"/>
                    <a:pt x="173679" y="24926"/>
                  </a:cubicBezTo>
                  <a:cubicBezTo>
                    <a:pt x="182307" y="21068"/>
                    <a:pt x="190364" y="14220"/>
                    <a:pt x="196299" y="9039"/>
                  </a:cubicBezTo>
                  <a:cubicBezTo>
                    <a:pt x="201663" y="4383"/>
                    <a:pt x="206068" y="2146"/>
                    <a:pt x="207369" y="1918"/>
                  </a:cubicBezTo>
                  <a:cubicBezTo>
                    <a:pt x="206319" y="685"/>
                    <a:pt x="216385" y="0"/>
                    <a:pt x="223872" y="2260"/>
                  </a:cubicBezTo>
                  <a:cubicBezTo>
                    <a:pt x="224716" y="2534"/>
                    <a:pt x="225606" y="2648"/>
                    <a:pt x="226474" y="2876"/>
                  </a:cubicBezTo>
                  <a:cubicBezTo>
                    <a:pt x="239849" y="6528"/>
                    <a:pt x="258794" y="6254"/>
                    <a:pt x="272079" y="6369"/>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1632462" y="1111200"/>
              <a:ext cx="8360777" cy="4766002"/>
            </a:xfrm>
            <a:custGeom>
              <a:rect b="b" l="l" r="r" t="t"/>
              <a:pathLst>
                <a:path extrusionOk="0" fill="none" h="154277" w="270641">
                  <a:moveTo>
                    <a:pt x="25610" y="154277"/>
                  </a:moveTo>
                  <a:cubicBezTo>
                    <a:pt x="26843" y="146219"/>
                    <a:pt x="30952" y="115565"/>
                    <a:pt x="26820" y="102349"/>
                  </a:cubicBezTo>
                  <a:cubicBezTo>
                    <a:pt x="21182" y="84317"/>
                    <a:pt x="14860" y="74868"/>
                    <a:pt x="7761" y="59506"/>
                  </a:cubicBezTo>
                  <a:cubicBezTo>
                    <a:pt x="0" y="42661"/>
                    <a:pt x="7693" y="21069"/>
                    <a:pt x="19904" y="13376"/>
                  </a:cubicBezTo>
                  <a:cubicBezTo>
                    <a:pt x="32549" y="5502"/>
                    <a:pt x="50924" y="3630"/>
                    <a:pt x="65737" y="6871"/>
                  </a:cubicBezTo>
                  <a:cubicBezTo>
                    <a:pt x="71809" y="8195"/>
                    <a:pt x="82582" y="12509"/>
                    <a:pt x="92603" y="16047"/>
                  </a:cubicBezTo>
                  <a:cubicBezTo>
                    <a:pt x="103011" y="19699"/>
                    <a:pt x="118464" y="26250"/>
                    <a:pt x="135743" y="27551"/>
                  </a:cubicBezTo>
                  <a:cubicBezTo>
                    <a:pt x="137934" y="27711"/>
                    <a:pt x="140171" y="27734"/>
                    <a:pt x="142453" y="27870"/>
                  </a:cubicBezTo>
                  <a:cubicBezTo>
                    <a:pt x="151446" y="28418"/>
                    <a:pt x="161261" y="25017"/>
                    <a:pt x="171259" y="20521"/>
                  </a:cubicBezTo>
                  <a:cubicBezTo>
                    <a:pt x="179476" y="16823"/>
                    <a:pt x="187328" y="10683"/>
                    <a:pt x="193582" y="6209"/>
                  </a:cubicBezTo>
                  <a:cubicBezTo>
                    <a:pt x="199334" y="2055"/>
                    <a:pt x="204378" y="389"/>
                    <a:pt x="206843" y="549"/>
                  </a:cubicBezTo>
                  <a:cubicBezTo>
                    <a:pt x="207825" y="1"/>
                    <a:pt x="217526" y="366"/>
                    <a:pt x="224875" y="3219"/>
                  </a:cubicBezTo>
                  <a:cubicBezTo>
                    <a:pt x="225674" y="3539"/>
                    <a:pt x="226519" y="3721"/>
                    <a:pt x="227341" y="4018"/>
                  </a:cubicBezTo>
                  <a:cubicBezTo>
                    <a:pt x="240031" y="8697"/>
                    <a:pt x="257949" y="8606"/>
                    <a:pt x="270640" y="8515"/>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1707191" y="1116854"/>
              <a:ext cx="8317064" cy="4765292"/>
            </a:xfrm>
            <a:custGeom>
              <a:rect b="b" l="l" r="r" t="t"/>
              <a:pathLst>
                <a:path extrusionOk="0" fill="none" h="154254" w="269226">
                  <a:moveTo>
                    <a:pt x="25908" y="154254"/>
                  </a:moveTo>
                  <a:cubicBezTo>
                    <a:pt x="27505" y="146151"/>
                    <a:pt x="31979" y="114697"/>
                    <a:pt x="27802" y="101345"/>
                  </a:cubicBezTo>
                  <a:cubicBezTo>
                    <a:pt x="22050" y="82970"/>
                    <a:pt x="15545" y="73521"/>
                    <a:pt x="8104" y="57931"/>
                  </a:cubicBezTo>
                  <a:cubicBezTo>
                    <a:pt x="1" y="40835"/>
                    <a:pt x="7830" y="18786"/>
                    <a:pt x="20270" y="11094"/>
                  </a:cubicBezTo>
                  <a:cubicBezTo>
                    <a:pt x="33143" y="3196"/>
                    <a:pt x="51929" y="1416"/>
                    <a:pt x="66925" y="4908"/>
                  </a:cubicBezTo>
                  <a:cubicBezTo>
                    <a:pt x="73042" y="6346"/>
                    <a:pt x="84044" y="10728"/>
                    <a:pt x="94178" y="14494"/>
                  </a:cubicBezTo>
                  <a:cubicBezTo>
                    <a:pt x="103902" y="18124"/>
                    <a:pt x="118327" y="24172"/>
                    <a:pt x="135218" y="24880"/>
                  </a:cubicBezTo>
                  <a:cubicBezTo>
                    <a:pt x="137295" y="24971"/>
                    <a:pt x="139441" y="24926"/>
                    <a:pt x="141609" y="24971"/>
                  </a:cubicBezTo>
                  <a:cubicBezTo>
                    <a:pt x="150009" y="25131"/>
                    <a:pt x="159230" y="21639"/>
                    <a:pt x="168817" y="17302"/>
                  </a:cubicBezTo>
                  <a:cubicBezTo>
                    <a:pt x="176623" y="13764"/>
                    <a:pt x="184315" y="8377"/>
                    <a:pt x="190866" y="4543"/>
                  </a:cubicBezTo>
                  <a:cubicBezTo>
                    <a:pt x="197029" y="959"/>
                    <a:pt x="202644" y="0"/>
                    <a:pt x="206319" y="366"/>
                  </a:cubicBezTo>
                  <a:cubicBezTo>
                    <a:pt x="209332" y="662"/>
                    <a:pt x="218690" y="1895"/>
                    <a:pt x="225857" y="5342"/>
                  </a:cubicBezTo>
                  <a:cubicBezTo>
                    <a:pt x="226633" y="5730"/>
                    <a:pt x="227432" y="6003"/>
                    <a:pt x="228208" y="6369"/>
                  </a:cubicBezTo>
                  <a:cubicBezTo>
                    <a:pt x="240237" y="12052"/>
                    <a:pt x="257105" y="12143"/>
                    <a:pt x="269225" y="1187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781951" y="1097824"/>
              <a:ext cx="8272610" cy="4788554"/>
            </a:xfrm>
            <a:custGeom>
              <a:rect b="b" l="l" r="r" t="t"/>
              <a:pathLst>
                <a:path extrusionOk="0" fill="none" h="155007" w="267787">
                  <a:moveTo>
                    <a:pt x="26227" y="155007"/>
                  </a:moveTo>
                  <a:cubicBezTo>
                    <a:pt x="28167" y="146881"/>
                    <a:pt x="33006" y="114606"/>
                    <a:pt x="28783" y="101139"/>
                  </a:cubicBezTo>
                  <a:cubicBezTo>
                    <a:pt x="22940" y="82445"/>
                    <a:pt x="16206" y="72973"/>
                    <a:pt x="8469" y="57132"/>
                  </a:cubicBezTo>
                  <a:cubicBezTo>
                    <a:pt x="0" y="39807"/>
                    <a:pt x="7966" y="17302"/>
                    <a:pt x="20612" y="9610"/>
                  </a:cubicBezTo>
                  <a:cubicBezTo>
                    <a:pt x="33759" y="1666"/>
                    <a:pt x="52932" y="0"/>
                    <a:pt x="68111" y="3744"/>
                  </a:cubicBezTo>
                  <a:cubicBezTo>
                    <a:pt x="74274" y="5273"/>
                    <a:pt x="85504" y="9701"/>
                    <a:pt x="95753" y="13764"/>
                  </a:cubicBezTo>
                  <a:cubicBezTo>
                    <a:pt x="104814" y="17370"/>
                    <a:pt x="118213" y="22369"/>
                    <a:pt x="134693" y="23008"/>
                  </a:cubicBezTo>
                  <a:cubicBezTo>
                    <a:pt x="136678" y="23099"/>
                    <a:pt x="138687" y="22985"/>
                    <a:pt x="140787" y="22871"/>
                  </a:cubicBezTo>
                  <a:cubicBezTo>
                    <a:pt x="148548" y="22437"/>
                    <a:pt x="157198" y="19059"/>
                    <a:pt x="166397" y="14859"/>
                  </a:cubicBezTo>
                  <a:cubicBezTo>
                    <a:pt x="173769" y="11504"/>
                    <a:pt x="181279" y="6871"/>
                    <a:pt x="188149" y="3675"/>
                  </a:cubicBezTo>
                  <a:cubicBezTo>
                    <a:pt x="194700" y="662"/>
                    <a:pt x="200954" y="91"/>
                    <a:pt x="205793" y="982"/>
                  </a:cubicBezTo>
                  <a:cubicBezTo>
                    <a:pt x="210838" y="1895"/>
                    <a:pt x="219877" y="4246"/>
                    <a:pt x="226861" y="8286"/>
                  </a:cubicBezTo>
                  <a:cubicBezTo>
                    <a:pt x="227592" y="8697"/>
                    <a:pt x="228345" y="9085"/>
                    <a:pt x="229052" y="9495"/>
                  </a:cubicBezTo>
                  <a:cubicBezTo>
                    <a:pt x="240397" y="16206"/>
                    <a:pt x="256283" y="16480"/>
                    <a:pt x="267787" y="16001"/>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1856680" y="1033660"/>
              <a:ext cx="8228928" cy="4857660"/>
            </a:xfrm>
            <a:custGeom>
              <a:rect b="b" l="l" r="r" t="t"/>
              <a:pathLst>
                <a:path extrusionOk="0" fill="none" h="157244" w="266373">
                  <a:moveTo>
                    <a:pt x="26524" y="157243"/>
                  </a:moveTo>
                  <a:cubicBezTo>
                    <a:pt x="28829" y="149072"/>
                    <a:pt x="34011" y="115998"/>
                    <a:pt x="29765" y="102394"/>
                  </a:cubicBezTo>
                  <a:cubicBezTo>
                    <a:pt x="23808" y="83358"/>
                    <a:pt x="16869" y="73885"/>
                    <a:pt x="8811" y="57816"/>
                  </a:cubicBezTo>
                  <a:cubicBezTo>
                    <a:pt x="1" y="40241"/>
                    <a:pt x="8104" y="17279"/>
                    <a:pt x="20955" y="9610"/>
                  </a:cubicBezTo>
                  <a:cubicBezTo>
                    <a:pt x="34353" y="1621"/>
                    <a:pt x="53937" y="0"/>
                    <a:pt x="69299" y="4040"/>
                  </a:cubicBezTo>
                  <a:cubicBezTo>
                    <a:pt x="75507" y="5661"/>
                    <a:pt x="87011" y="10134"/>
                    <a:pt x="97305" y="14494"/>
                  </a:cubicBezTo>
                  <a:cubicBezTo>
                    <a:pt x="105728" y="18055"/>
                    <a:pt x="118076" y="23122"/>
                    <a:pt x="134168" y="22620"/>
                  </a:cubicBezTo>
                  <a:cubicBezTo>
                    <a:pt x="136040" y="22551"/>
                    <a:pt x="137957" y="22437"/>
                    <a:pt x="139943" y="22232"/>
                  </a:cubicBezTo>
                  <a:cubicBezTo>
                    <a:pt x="147110" y="21501"/>
                    <a:pt x="155190" y="17941"/>
                    <a:pt x="163978" y="13901"/>
                  </a:cubicBezTo>
                  <a:cubicBezTo>
                    <a:pt x="170917" y="10705"/>
                    <a:pt x="178221" y="6825"/>
                    <a:pt x="185457" y="4291"/>
                  </a:cubicBezTo>
                  <a:cubicBezTo>
                    <a:pt x="192373" y="1849"/>
                    <a:pt x="199266" y="1735"/>
                    <a:pt x="205292" y="3036"/>
                  </a:cubicBezTo>
                  <a:cubicBezTo>
                    <a:pt x="212345" y="4611"/>
                    <a:pt x="221087" y="8035"/>
                    <a:pt x="227866" y="12668"/>
                  </a:cubicBezTo>
                  <a:cubicBezTo>
                    <a:pt x="228551" y="13147"/>
                    <a:pt x="229258" y="13604"/>
                    <a:pt x="229920" y="14083"/>
                  </a:cubicBezTo>
                  <a:cubicBezTo>
                    <a:pt x="240580" y="21821"/>
                    <a:pt x="255439" y="22300"/>
                    <a:pt x="266372" y="21616"/>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1932150" y="971597"/>
              <a:ext cx="8183763" cy="4923956"/>
            </a:xfrm>
            <a:custGeom>
              <a:rect b="b" l="l" r="r" t="t"/>
              <a:pathLst>
                <a:path extrusionOk="0" fill="none" h="159390" w="264911">
                  <a:moveTo>
                    <a:pt x="26820" y="159389"/>
                  </a:moveTo>
                  <a:cubicBezTo>
                    <a:pt x="29468" y="151195"/>
                    <a:pt x="35014" y="117322"/>
                    <a:pt x="30723" y="103581"/>
                  </a:cubicBezTo>
                  <a:cubicBezTo>
                    <a:pt x="24652" y="84203"/>
                    <a:pt x="17507" y="74730"/>
                    <a:pt x="9130" y="58433"/>
                  </a:cubicBezTo>
                  <a:cubicBezTo>
                    <a:pt x="0" y="40584"/>
                    <a:pt x="8217" y="17188"/>
                    <a:pt x="21296" y="9519"/>
                  </a:cubicBezTo>
                  <a:cubicBezTo>
                    <a:pt x="34923" y="1484"/>
                    <a:pt x="54895" y="0"/>
                    <a:pt x="70462" y="4269"/>
                  </a:cubicBezTo>
                  <a:cubicBezTo>
                    <a:pt x="76716" y="5981"/>
                    <a:pt x="88494" y="10454"/>
                    <a:pt x="98857" y="15156"/>
                  </a:cubicBezTo>
                  <a:cubicBezTo>
                    <a:pt x="107485" y="19060"/>
                    <a:pt x="120541" y="24355"/>
                    <a:pt x="139075" y="21525"/>
                  </a:cubicBezTo>
                  <a:cubicBezTo>
                    <a:pt x="150739" y="19744"/>
                    <a:pt x="165415" y="9199"/>
                    <a:pt x="182717" y="4817"/>
                  </a:cubicBezTo>
                  <a:cubicBezTo>
                    <a:pt x="200178" y="411"/>
                    <a:pt x="219192" y="8446"/>
                    <a:pt x="230764" y="18626"/>
                  </a:cubicBezTo>
                  <a:cubicBezTo>
                    <a:pt x="240716" y="27368"/>
                    <a:pt x="254571" y="28030"/>
                    <a:pt x="264911" y="27140"/>
                  </a:cubicBezTo>
                </a:path>
              </a:pathLst>
            </a:custGeom>
            <a:noFill/>
            <a:ln cap="flat" cmpd="sng" w="9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658668" y="-119958"/>
              <a:ext cx="8936150" cy="5939361"/>
            </a:xfrm>
            <a:custGeom>
              <a:rect b="b" l="l" r="r" t="t"/>
              <a:pathLst>
                <a:path extrusionOk="0" fill="none" h="192259" w="289266">
                  <a:moveTo>
                    <a:pt x="21662" y="192258"/>
                  </a:moveTo>
                  <a:cubicBezTo>
                    <a:pt x="18352" y="184612"/>
                    <a:pt x="17804" y="164388"/>
                    <a:pt x="14198" y="152930"/>
                  </a:cubicBezTo>
                  <a:cubicBezTo>
                    <a:pt x="9907" y="139281"/>
                    <a:pt x="6300" y="129831"/>
                    <a:pt x="3288" y="117528"/>
                  </a:cubicBezTo>
                  <a:cubicBezTo>
                    <a:pt x="1" y="103947"/>
                    <a:pt x="5912" y="88084"/>
                    <a:pt x="15431" y="80460"/>
                  </a:cubicBezTo>
                  <a:cubicBezTo>
                    <a:pt x="24766" y="73019"/>
                    <a:pt x="38073" y="70211"/>
                    <a:pt x="50331" y="69823"/>
                  </a:cubicBezTo>
                  <a:cubicBezTo>
                    <a:pt x="55900" y="69664"/>
                    <a:pt x="64117" y="72060"/>
                    <a:pt x="72243" y="73475"/>
                  </a:cubicBezTo>
                  <a:cubicBezTo>
                    <a:pt x="91827" y="76854"/>
                    <a:pt x="120153" y="91758"/>
                    <a:pt x="142590" y="99656"/>
                  </a:cubicBezTo>
                  <a:cubicBezTo>
                    <a:pt x="146197" y="100934"/>
                    <a:pt x="149803" y="102098"/>
                    <a:pt x="153432" y="103057"/>
                  </a:cubicBezTo>
                  <a:cubicBezTo>
                    <a:pt x="170460" y="107554"/>
                    <a:pt x="187648" y="106458"/>
                    <a:pt x="202849" y="99930"/>
                  </a:cubicBezTo>
                  <a:cubicBezTo>
                    <a:pt x="216522" y="94087"/>
                    <a:pt x="227341" y="79205"/>
                    <a:pt x="228893" y="65213"/>
                  </a:cubicBezTo>
                  <a:cubicBezTo>
                    <a:pt x="230080" y="54690"/>
                    <a:pt x="226542" y="45355"/>
                    <a:pt x="213691" y="40470"/>
                  </a:cubicBezTo>
                  <a:cubicBezTo>
                    <a:pt x="188378" y="30838"/>
                    <a:pt x="203214" y="16344"/>
                    <a:pt x="211979" y="12966"/>
                  </a:cubicBezTo>
                  <a:cubicBezTo>
                    <a:pt x="213394" y="12441"/>
                    <a:pt x="214741" y="11710"/>
                    <a:pt x="216179" y="11162"/>
                  </a:cubicBezTo>
                  <a:cubicBezTo>
                    <a:pt x="237498" y="2991"/>
                    <a:pt x="268951" y="1"/>
                    <a:pt x="289266" y="251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433740" y="-464750"/>
              <a:ext cx="9068710" cy="6270745"/>
            </a:xfrm>
            <a:custGeom>
              <a:rect b="b" l="l" r="r" t="t"/>
              <a:pathLst>
                <a:path extrusionOk="0" fill="none" h="202986" w="293557">
                  <a:moveTo>
                    <a:pt x="20771" y="202985"/>
                  </a:moveTo>
                  <a:cubicBezTo>
                    <a:pt x="16389" y="195430"/>
                    <a:pt x="14768" y="177604"/>
                    <a:pt x="11276" y="166556"/>
                  </a:cubicBezTo>
                  <a:cubicBezTo>
                    <a:pt x="7305" y="153934"/>
                    <a:pt x="4337" y="144484"/>
                    <a:pt x="2260" y="132889"/>
                  </a:cubicBezTo>
                  <a:cubicBezTo>
                    <a:pt x="0" y="120038"/>
                    <a:pt x="5524" y="105522"/>
                    <a:pt x="14426" y="97921"/>
                  </a:cubicBezTo>
                  <a:cubicBezTo>
                    <a:pt x="22963" y="90594"/>
                    <a:pt x="35106" y="86896"/>
                    <a:pt x="46792" y="86326"/>
                  </a:cubicBezTo>
                  <a:cubicBezTo>
                    <a:pt x="52248" y="86074"/>
                    <a:pt x="59894" y="87627"/>
                    <a:pt x="67563" y="88677"/>
                  </a:cubicBezTo>
                  <a:cubicBezTo>
                    <a:pt x="89316" y="91712"/>
                    <a:pt x="120518" y="108945"/>
                    <a:pt x="144188" y="118258"/>
                  </a:cubicBezTo>
                  <a:cubicBezTo>
                    <a:pt x="148114" y="119810"/>
                    <a:pt x="152017" y="121203"/>
                    <a:pt x="155966" y="122367"/>
                  </a:cubicBezTo>
                  <a:cubicBezTo>
                    <a:pt x="174842" y="127913"/>
                    <a:pt x="193742" y="127206"/>
                    <a:pt x="210153" y="120221"/>
                  </a:cubicBezTo>
                  <a:cubicBezTo>
                    <a:pt x="225081" y="113876"/>
                    <a:pt x="236767" y="96962"/>
                    <a:pt x="237064" y="80779"/>
                  </a:cubicBezTo>
                  <a:cubicBezTo>
                    <a:pt x="237292" y="68796"/>
                    <a:pt x="231654" y="57725"/>
                    <a:pt x="215289" y="51654"/>
                  </a:cubicBezTo>
                  <a:cubicBezTo>
                    <a:pt x="183858" y="39990"/>
                    <a:pt x="199813" y="21799"/>
                    <a:pt x="209012" y="17188"/>
                  </a:cubicBezTo>
                  <a:cubicBezTo>
                    <a:pt x="210541" y="16412"/>
                    <a:pt x="212025" y="15522"/>
                    <a:pt x="213622" y="14768"/>
                  </a:cubicBezTo>
                  <a:cubicBezTo>
                    <a:pt x="236950" y="3698"/>
                    <a:pt x="271507" y="0"/>
                    <a:pt x="293557" y="3082"/>
                  </a:cubicBezTo>
                </a:path>
              </a:pathLst>
            </a:custGeom>
            <a:noFill/>
            <a:ln cap="flat" cmpd="sng" w="800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134052" y="-925202"/>
              <a:ext cx="9245724" cy="6712848"/>
            </a:xfrm>
            <a:custGeom>
              <a:rect b="b" l="l" r="r" t="t"/>
              <a:pathLst>
                <a:path extrusionOk="0" fill="none" h="217297" w="299287">
                  <a:moveTo>
                    <a:pt x="19562" y="217297"/>
                  </a:moveTo>
                  <a:cubicBezTo>
                    <a:pt x="13787" y="209879"/>
                    <a:pt x="10729" y="195271"/>
                    <a:pt x="7396" y="184748"/>
                  </a:cubicBezTo>
                  <a:cubicBezTo>
                    <a:pt x="3835" y="173472"/>
                    <a:pt x="1690" y="164023"/>
                    <a:pt x="891" y="153386"/>
                  </a:cubicBezTo>
                  <a:cubicBezTo>
                    <a:pt x="1" y="141540"/>
                    <a:pt x="5022" y="128826"/>
                    <a:pt x="13034" y="121203"/>
                  </a:cubicBezTo>
                  <a:cubicBezTo>
                    <a:pt x="20589" y="114035"/>
                    <a:pt x="31157" y="109767"/>
                    <a:pt x="42045" y="108352"/>
                  </a:cubicBezTo>
                  <a:cubicBezTo>
                    <a:pt x="47363" y="107644"/>
                    <a:pt x="54256" y="108352"/>
                    <a:pt x="61309" y="108991"/>
                  </a:cubicBezTo>
                  <a:cubicBezTo>
                    <a:pt x="85984" y="111296"/>
                    <a:pt x="120952" y="131908"/>
                    <a:pt x="146288" y="143092"/>
                  </a:cubicBezTo>
                  <a:cubicBezTo>
                    <a:pt x="150648" y="145009"/>
                    <a:pt x="154985" y="146721"/>
                    <a:pt x="159344" y="148136"/>
                  </a:cubicBezTo>
                  <a:cubicBezTo>
                    <a:pt x="180663" y="155121"/>
                    <a:pt x="201868" y="154893"/>
                    <a:pt x="219877" y="147292"/>
                  </a:cubicBezTo>
                  <a:cubicBezTo>
                    <a:pt x="236494" y="140307"/>
                    <a:pt x="249321" y="120632"/>
                    <a:pt x="247929" y="101573"/>
                  </a:cubicBezTo>
                  <a:cubicBezTo>
                    <a:pt x="246925" y="87604"/>
                    <a:pt x="238457" y="74274"/>
                    <a:pt x="217389" y="66582"/>
                  </a:cubicBezTo>
                  <a:cubicBezTo>
                    <a:pt x="177833" y="52225"/>
                    <a:pt x="195226" y="29103"/>
                    <a:pt x="205040" y="22849"/>
                  </a:cubicBezTo>
                  <a:cubicBezTo>
                    <a:pt x="206729" y="21753"/>
                    <a:pt x="208419" y="20612"/>
                    <a:pt x="210176" y="19607"/>
                  </a:cubicBezTo>
                  <a:cubicBezTo>
                    <a:pt x="236243" y="4657"/>
                    <a:pt x="274886" y="0"/>
                    <a:pt x="299286" y="3881"/>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209491" y="-810251"/>
              <a:ext cx="9201300" cy="6602839"/>
            </a:xfrm>
            <a:custGeom>
              <a:rect b="b" l="l" r="r" t="t"/>
              <a:pathLst>
                <a:path extrusionOk="0" fill="none" h="213736" w="297849">
                  <a:moveTo>
                    <a:pt x="19836" y="213736"/>
                  </a:moveTo>
                  <a:cubicBezTo>
                    <a:pt x="14427" y="206272"/>
                    <a:pt x="11733" y="190865"/>
                    <a:pt x="8355" y="180205"/>
                  </a:cubicBezTo>
                  <a:cubicBezTo>
                    <a:pt x="4680" y="168587"/>
                    <a:pt x="2352" y="159161"/>
                    <a:pt x="1211" y="148250"/>
                  </a:cubicBezTo>
                  <a:cubicBezTo>
                    <a:pt x="1" y="136176"/>
                    <a:pt x="5114" y="123005"/>
                    <a:pt x="13377" y="115382"/>
                  </a:cubicBezTo>
                  <a:cubicBezTo>
                    <a:pt x="21183" y="108169"/>
                    <a:pt x="32139" y="104060"/>
                    <a:pt x="43209" y="102851"/>
                  </a:cubicBezTo>
                  <a:cubicBezTo>
                    <a:pt x="48573" y="102257"/>
                    <a:pt x="55649" y="103170"/>
                    <a:pt x="62862" y="103923"/>
                  </a:cubicBezTo>
                  <a:cubicBezTo>
                    <a:pt x="86806" y="106434"/>
                    <a:pt x="120815" y="126178"/>
                    <a:pt x="145741" y="136883"/>
                  </a:cubicBezTo>
                  <a:cubicBezTo>
                    <a:pt x="149986" y="138709"/>
                    <a:pt x="154232" y="140353"/>
                    <a:pt x="158477" y="141699"/>
                  </a:cubicBezTo>
                  <a:cubicBezTo>
                    <a:pt x="179180" y="148319"/>
                    <a:pt x="199814" y="147976"/>
                    <a:pt x="217435" y="140535"/>
                  </a:cubicBezTo>
                  <a:cubicBezTo>
                    <a:pt x="233618" y="133710"/>
                    <a:pt x="246149" y="114720"/>
                    <a:pt x="245190" y="96391"/>
                  </a:cubicBezTo>
                  <a:cubicBezTo>
                    <a:pt x="244483" y="82901"/>
                    <a:pt x="236722" y="70165"/>
                    <a:pt x="216841" y="62861"/>
                  </a:cubicBezTo>
                  <a:cubicBezTo>
                    <a:pt x="179317" y="49188"/>
                    <a:pt x="196367" y="27276"/>
                    <a:pt x="205999" y="21433"/>
                  </a:cubicBezTo>
                  <a:cubicBezTo>
                    <a:pt x="207666" y="20429"/>
                    <a:pt x="209309" y="19333"/>
                    <a:pt x="211021" y="18397"/>
                  </a:cubicBezTo>
                  <a:cubicBezTo>
                    <a:pt x="236403" y="4405"/>
                    <a:pt x="274019" y="0"/>
                    <a:pt x="297848" y="3698"/>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59323" y="-1040833"/>
              <a:ext cx="9290116" cy="6824277"/>
            </a:xfrm>
            <a:custGeom>
              <a:rect b="b" l="l" r="r" t="t"/>
              <a:pathLst>
                <a:path extrusionOk="0" fill="none" h="220904" w="300724">
                  <a:moveTo>
                    <a:pt x="19242" y="220903"/>
                  </a:moveTo>
                  <a:cubicBezTo>
                    <a:pt x="13125" y="213508"/>
                    <a:pt x="9724" y="199698"/>
                    <a:pt x="6414" y="189336"/>
                  </a:cubicBezTo>
                  <a:cubicBezTo>
                    <a:pt x="2967" y="178380"/>
                    <a:pt x="1027" y="168930"/>
                    <a:pt x="525" y="158522"/>
                  </a:cubicBezTo>
                  <a:cubicBezTo>
                    <a:pt x="0" y="146926"/>
                    <a:pt x="4885" y="134669"/>
                    <a:pt x="12691" y="127046"/>
                  </a:cubicBezTo>
                  <a:cubicBezTo>
                    <a:pt x="19995" y="119901"/>
                    <a:pt x="30175" y="115519"/>
                    <a:pt x="40857" y="113853"/>
                  </a:cubicBezTo>
                  <a:cubicBezTo>
                    <a:pt x="46130" y="113054"/>
                    <a:pt x="52841" y="113533"/>
                    <a:pt x="59734" y="114104"/>
                  </a:cubicBezTo>
                  <a:cubicBezTo>
                    <a:pt x="85139" y="116158"/>
                    <a:pt x="121043" y="137682"/>
                    <a:pt x="146813" y="149323"/>
                  </a:cubicBezTo>
                  <a:cubicBezTo>
                    <a:pt x="151263" y="151332"/>
                    <a:pt x="155714" y="153112"/>
                    <a:pt x="160165" y="154596"/>
                  </a:cubicBezTo>
                  <a:cubicBezTo>
                    <a:pt x="182100" y="161923"/>
                    <a:pt x="203876" y="161831"/>
                    <a:pt x="222296" y="154093"/>
                  </a:cubicBezTo>
                  <a:cubicBezTo>
                    <a:pt x="239346" y="146926"/>
                    <a:pt x="252448" y="126566"/>
                    <a:pt x="250645" y="106800"/>
                  </a:cubicBezTo>
                  <a:cubicBezTo>
                    <a:pt x="249321" y="92306"/>
                    <a:pt x="240145" y="78428"/>
                    <a:pt x="217913" y="70325"/>
                  </a:cubicBezTo>
                  <a:cubicBezTo>
                    <a:pt x="176326" y="55283"/>
                    <a:pt x="194061" y="30928"/>
                    <a:pt x="204036" y="24263"/>
                  </a:cubicBezTo>
                  <a:cubicBezTo>
                    <a:pt x="205770" y="23099"/>
                    <a:pt x="207505" y="21912"/>
                    <a:pt x="209308" y="20817"/>
                  </a:cubicBezTo>
                  <a:cubicBezTo>
                    <a:pt x="236060" y="4908"/>
                    <a:pt x="275730" y="0"/>
                    <a:pt x="300724" y="4109"/>
                  </a:cubicBezTo>
                </a:path>
              </a:pathLst>
            </a:custGeom>
            <a:noFill/>
            <a:ln cap="flat" cmpd="sng" w="7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289731" y="-1501286"/>
              <a:ext cx="9516496" cy="7267090"/>
            </a:xfrm>
            <a:custGeom>
              <a:rect b="b" l="l" r="r" t="t"/>
              <a:pathLst>
                <a:path extrusionOk="0" fill="none" h="235238" w="308052">
                  <a:moveTo>
                    <a:pt x="19630" y="235237"/>
                  </a:moveTo>
                  <a:cubicBezTo>
                    <a:pt x="12098" y="227956"/>
                    <a:pt x="7259" y="217365"/>
                    <a:pt x="4132" y="207528"/>
                  </a:cubicBezTo>
                  <a:cubicBezTo>
                    <a:pt x="1096" y="197941"/>
                    <a:pt x="1" y="188491"/>
                    <a:pt x="754" y="179019"/>
                  </a:cubicBezTo>
                  <a:cubicBezTo>
                    <a:pt x="1598" y="168428"/>
                    <a:pt x="5981" y="157974"/>
                    <a:pt x="12920" y="150327"/>
                  </a:cubicBezTo>
                  <a:cubicBezTo>
                    <a:pt x="19242" y="143366"/>
                    <a:pt x="27802" y="138344"/>
                    <a:pt x="37708" y="135879"/>
                  </a:cubicBezTo>
                  <a:cubicBezTo>
                    <a:pt x="42844" y="134601"/>
                    <a:pt x="48756" y="134213"/>
                    <a:pt x="55078" y="134418"/>
                  </a:cubicBezTo>
                  <a:cubicBezTo>
                    <a:pt x="83382" y="135263"/>
                    <a:pt x="123052" y="160667"/>
                    <a:pt x="150534" y="174157"/>
                  </a:cubicBezTo>
                  <a:cubicBezTo>
                    <a:pt x="155395" y="176531"/>
                    <a:pt x="160280" y="178631"/>
                    <a:pt x="165142" y="180388"/>
                  </a:cubicBezTo>
                  <a:cubicBezTo>
                    <a:pt x="189496" y="189176"/>
                    <a:pt x="213600" y="189541"/>
                    <a:pt x="233618" y="181164"/>
                  </a:cubicBezTo>
                  <a:cubicBezTo>
                    <a:pt x="252334" y="173335"/>
                    <a:pt x="266600" y="150213"/>
                    <a:pt x="263108" y="127593"/>
                  </a:cubicBezTo>
                  <a:cubicBezTo>
                    <a:pt x="260552" y="111068"/>
                    <a:pt x="248545" y="94908"/>
                    <a:pt x="221634" y="85253"/>
                  </a:cubicBezTo>
                  <a:cubicBezTo>
                    <a:pt x="171921" y="67449"/>
                    <a:pt x="191003" y="38255"/>
                    <a:pt x="201662" y="29901"/>
                  </a:cubicBezTo>
                  <a:cubicBezTo>
                    <a:pt x="203557" y="28441"/>
                    <a:pt x="205474" y="27003"/>
                    <a:pt x="207483" y="25656"/>
                  </a:cubicBezTo>
                  <a:cubicBezTo>
                    <a:pt x="236973" y="5889"/>
                    <a:pt x="280706" y="0"/>
                    <a:pt x="308051" y="4885"/>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384911" y="-1616237"/>
              <a:ext cx="9580629" cy="7377098"/>
            </a:xfrm>
            <a:custGeom>
              <a:rect b="b" l="l" r="r" t="t"/>
              <a:pathLst>
                <a:path extrusionOk="0" fill="none" h="238799" w="310128">
                  <a:moveTo>
                    <a:pt x="19995" y="238799"/>
                  </a:moveTo>
                  <a:cubicBezTo>
                    <a:pt x="12120" y="231563"/>
                    <a:pt x="6916" y="221794"/>
                    <a:pt x="3812" y="212070"/>
                  </a:cubicBezTo>
                  <a:cubicBezTo>
                    <a:pt x="868" y="202803"/>
                    <a:pt x="0" y="193376"/>
                    <a:pt x="1073" y="184132"/>
                  </a:cubicBezTo>
                  <a:cubicBezTo>
                    <a:pt x="2260" y="173792"/>
                    <a:pt x="6505" y="163795"/>
                    <a:pt x="13239" y="156148"/>
                  </a:cubicBezTo>
                  <a:cubicBezTo>
                    <a:pt x="19310" y="149232"/>
                    <a:pt x="27459" y="144051"/>
                    <a:pt x="37183" y="141380"/>
                  </a:cubicBezTo>
                  <a:cubicBezTo>
                    <a:pt x="42273" y="139988"/>
                    <a:pt x="48002" y="139372"/>
                    <a:pt x="54165" y="139486"/>
                  </a:cubicBezTo>
                  <a:cubicBezTo>
                    <a:pt x="83176" y="139965"/>
                    <a:pt x="123782" y="166443"/>
                    <a:pt x="151697" y="180343"/>
                  </a:cubicBezTo>
                  <a:cubicBezTo>
                    <a:pt x="156673" y="182854"/>
                    <a:pt x="161672" y="184999"/>
                    <a:pt x="166648" y="186825"/>
                  </a:cubicBezTo>
                  <a:cubicBezTo>
                    <a:pt x="191596" y="195956"/>
                    <a:pt x="216293" y="196458"/>
                    <a:pt x="236699" y="187921"/>
                  </a:cubicBezTo>
                  <a:cubicBezTo>
                    <a:pt x="255849" y="179932"/>
                    <a:pt x="270457" y="156103"/>
                    <a:pt x="266486" y="132798"/>
                  </a:cubicBezTo>
                  <a:cubicBezTo>
                    <a:pt x="263655" y="115748"/>
                    <a:pt x="250919" y="99040"/>
                    <a:pt x="222798" y="88974"/>
                  </a:cubicBezTo>
                  <a:cubicBezTo>
                    <a:pt x="171076" y="70485"/>
                    <a:pt x="190477" y="40082"/>
                    <a:pt x="201342" y="31317"/>
                  </a:cubicBezTo>
                  <a:cubicBezTo>
                    <a:pt x="203260" y="29765"/>
                    <a:pt x="205223" y="28281"/>
                    <a:pt x="207277" y="26866"/>
                  </a:cubicBezTo>
                  <a:cubicBezTo>
                    <a:pt x="237452" y="6118"/>
                    <a:pt x="282212" y="1"/>
                    <a:pt x="310128" y="5091"/>
                  </a:cubicBezTo>
                </a:path>
              </a:pathLst>
            </a:custGeom>
            <a:noFill/>
            <a:ln cap="flat" cmpd="sng" w="68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3"/>
          <p:cNvSpPr txBox="1"/>
          <p:nvPr>
            <p:ph idx="1" type="subTitle"/>
          </p:nvPr>
        </p:nvSpPr>
        <p:spPr>
          <a:xfrm>
            <a:off x="1136863" y="1309200"/>
            <a:ext cx="6870600" cy="252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700"/>
              <a:t>How can we best convert PDF data to text for a training dataset while maintaining sufficient accuracy?</a:t>
            </a:r>
            <a:endParaRPr b="1" sz="3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a:t>
            </a:r>
            <a:endParaRPr/>
          </a:p>
        </p:txBody>
      </p:sp>
      <p:sp>
        <p:nvSpPr>
          <p:cNvPr id="482" name="Google Shape;482;p34"/>
          <p:cNvSpPr txBox="1"/>
          <p:nvPr/>
        </p:nvSpPr>
        <p:spPr>
          <a:xfrm>
            <a:off x="496200" y="1172775"/>
            <a:ext cx="8270100" cy="32508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dk1"/>
              </a:buClr>
              <a:buSzPts val="2900"/>
              <a:buFont typeface="Barlow Light"/>
              <a:buAutoNum type="arabicPeriod"/>
            </a:pPr>
            <a:r>
              <a:rPr lang="en" sz="2900">
                <a:solidFill>
                  <a:schemeClr val="dk1"/>
                </a:solidFill>
                <a:latin typeface="Barlow Light"/>
                <a:ea typeface="Barlow Light"/>
                <a:cs typeface="Barlow Light"/>
                <a:sym typeface="Barlow Light"/>
              </a:rPr>
              <a:t>Create a PDF parsing procedure to transfer data from arXiv into usable formats for the model</a:t>
            </a:r>
            <a:endParaRPr sz="3200">
              <a:solidFill>
                <a:schemeClr val="dk1"/>
              </a:solidFill>
              <a:latin typeface="Barlow Light"/>
              <a:ea typeface="Barlow Light"/>
              <a:cs typeface="Barlow Light"/>
              <a:sym typeface="Barlow Light"/>
            </a:endParaRPr>
          </a:p>
          <a:p>
            <a:pPr indent="-431800" lvl="0" marL="457200" rtl="0" algn="l">
              <a:lnSpc>
                <a:spcPct val="115000"/>
              </a:lnSpc>
              <a:spcBef>
                <a:spcPts val="0"/>
              </a:spcBef>
              <a:spcAft>
                <a:spcPts val="0"/>
              </a:spcAft>
              <a:buClr>
                <a:schemeClr val="dk1"/>
              </a:buClr>
              <a:buSzPts val="3200"/>
              <a:buFont typeface="Barlow Light"/>
              <a:buAutoNum type="arabicPeriod"/>
            </a:pPr>
            <a:r>
              <a:rPr lang="en" sz="2900">
                <a:solidFill>
                  <a:schemeClr val="dk1"/>
                </a:solidFill>
                <a:latin typeface="Barlow Light"/>
                <a:ea typeface="Barlow Light"/>
                <a:cs typeface="Barlow Light"/>
                <a:sym typeface="Barlow Light"/>
              </a:rPr>
              <a:t>Evaluate parser performance by comparing parsed data to ground truth data</a:t>
            </a:r>
            <a:endParaRPr sz="2900">
              <a:solidFill>
                <a:schemeClr val="dk1"/>
              </a:solidFill>
              <a:latin typeface="Barlow Light"/>
              <a:ea typeface="Barlow Light"/>
              <a:cs typeface="Barlow Light"/>
              <a:sym typeface="Barlow Light"/>
            </a:endParaRPr>
          </a:p>
          <a:p>
            <a:pPr indent="-412750" lvl="0" marL="457200" rtl="0" algn="l">
              <a:lnSpc>
                <a:spcPct val="115000"/>
              </a:lnSpc>
              <a:spcBef>
                <a:spcPts val="0"/>
              </a:spcBef>
              <a:spcAft>
                <a:spcPts val="0"/>
              </a:spcAft>
              <a:buClr>
                <a:schemeClr val="dk1"/>
              </a:buClr>
              <a:buSzPts val="2900"/>
              <a:buFont typeface="Barlow Light"/>
              <a:buAutoNum type="arabicPeriod"/>
            </a:pPr>
            <a:r>
              <a:rPr lang="en" sz="2900">
                <a:solidFill>
                  <a:schemeClr val="dk1"/>
                </a:solidFill>
                <a:latin typeface="Barlow Light"/>
                <a:ea typeface="Barlow Light"/>
                <a:cs typeface="Barlow Light"/>
                <a:sym typeface="Barlow Light"/>
              </a:rPr>
              <a:t>Determine how parsers can be used for the RAG training pipeline</a:t>
            </a:r>
            <a:endParaRPr sz="2900">
              <a:solidFill>
                <a:schemeClr val="dk1"/>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Impact </a:t>
            </a:r>
            <a:endParaRPr/>
          </a:p>
        </p:txBody>
      </p:sp>
      <p:sp>
        <p:nvSpPr>
          <p:cNvPr id="488" name="Google Shape;488;p35"/>
          <p:cNvSpPr txBox="1"/>
          <p:nvPr/>
        </p:nvSpPr>
        <p:spPr>
          <a:xfrm>
            <a:off x="496200" y="1128450"/>
            <a:ext cx="8151600" cy="412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chemeClr val="dk1"/>
                </a:solidFill>
                <a:latin typeface="Barlow"/>
                <a:ea typeface="Barlow"/>
                <a:cs typeface="Barlow"/>
                <a:sym typeface="Barlow"/>
              </a:rPr>
              <a:t>Why do we need good document retrieval?</a:t>
            </a:r>
            <a:endParaRPr b="1" sz="2100">
              <a:solidFill>
                <a:schemeClr val="dk1"/>
              </a:solidFill>
              <a:latin typeface="Barlow"/>
              <a:ea typeface="Barlow"/>
              <a:cs typeface="Barlow"/>
              <a:sym typeface="Barlow"/>
            </a:endParaRPr>
          </a:p>
          <a:p>
            <a:pPr indent="-361950" lvl="0" marL="457200" rtl="0" algn="l">
              <a:lnSpc>
                <a:spcPct val="115000"/>
              </a:lnSpc>
              <a:spcBef>
                <a:spcPts val="0"/>
              </a:spcBef>
              <a:spcAft>
                <a:spcPts val="0"/>
              </a:spcAft>
              <a:buClr>
                <a:schemeClr val="dk1"/>
              </a:buClr>
              <a:buSzPts val="2100"/>
              <a:buFont typeface="Barlow Light"/>
              <a:buChar char="●"/>
            </a:pPr>
            <a:r>
              <a:rPr lang="en" sz="2100">
                <a:solidFill>
                  <a:schemeClr val="dk1"/>
                </a:solidFill>
                <a:latin typeface="Barlow Light"/>
                <a:ea typeface="Barlow Light"/>
                <a:cs typeface="Barlow Light"/>
                <a:sym typeface="Barlow Light"/>
              </a:rPr>
              <a:t>Academic research requires a high degree of accuracy &amp; verification</a:t>
            </a:r>
            <a:endParaRPr sz="2100">
              <a:solidFill>
                <a:schemeClr val="dk1"/>
              </a:solidFill>
              <a:latin typeface="Barlow Light"/>
              <a:ea typeface="Barlow Light"/>
              <a:cs typeface="Barlow Light"/>
              <a:sym typeface="Barlow Light"/>
            </a:endParaRPr>
          </a:p>
          <a:p>
            <a:pPr indent="-361950" lvl="0" marL="457200" rtl="0" algn="l">
              <a:lnSpc>
                <a:spcPct val="115000"/>
              </a:lnSpc>
              <a:spcBef>
                <a:spcPts val="0"/>
              </a:spcBef>
              <a:spcAft>
                <a:spcPts val="0"/>
              </a:spcAft>
              <a:buClr>
                <a:schemeClr val="dk1"/>
              </a:buClr>
              <a:buSzPts val="2100"/>
              <a:buFont typeface="Barlow Light"/>
              <a:buChar char="●"/>
            </a:pPr>
            <a:r>
              <a:rPr lang="en" sz="2100">
                <a:solidFill>
                  <a:schemeClr val="dk1"/>
                </a:solidFill>
                <a:latin typeface="Barlow Light"/>
                <a:ea typeface="Barlow Light"/>
                <a:cs typeface="Barlow Light"/>
                <a:sym typeface="Barlow Light"/>
              </a:rPr>
              <a:t>Traditional LLM’s can be prone to hallucinations</a:t>
            </a:r>
            <a:endParaRPr sz="2100">
              <a:solidFill>
                <a:schemeClr val="dk1"/>
              </a:solidFill>
              <a:latin typeface="Barlow Light"/>
              <a:ea typeface="Barlow Light"/>
              <a:cs typeface="Barlow Light"/>
              <a:sym typeface="Barlow Light"/>
            </a:endParaRPr>
          </a:p>
          <a:p>
            <a:pPr indent="-361950" lvl="0" marL="457200" rtl="0" algn="l">
              <a:lnSpc>
                <a:spcPct val="115000"/>
              </a:lnSpc>
              <a:spcBef>
                <a:spcPts val="0"/>
              </a:spcBef>
              <a:spcAft>
                <a:spcPts val="0"/>
              </a:spcAft>
              <a:buClr>
                <a:schemeClr val="dk1"/>
              </a:buClr>
              <a:buSzPts val="2100"/>
              <a:buFont typeface="Barlow Light"/>
              <a:buChar char="●"/>
            </a:pPr>
            <a:r>
              <a:rPr lang="en" sz="2100">
                <a:solidFill>
                  <a:schemeClr val="dk1"/>
                </a:solidFill>
                <a:latin typeface="Barlow Light"/>
                <a:ea typeface="Barlow Light"/>
                <a:cs typeface="Barlow Light"/>
                <a:sym typeface="Barlow Light"/>
              </a:rPr>
              <a:t>RAG models add a </a:t>
            </a:r>
            <a:r>
              <a:rPr b="1" lang="en" sz="2100">
                <a:solidFill>
                  <a:schemeClr val="dk1"/>
                </a:solidFill>
                <a:latin typeface="Barlow"/>
                <a:ea typeface="Barlow"/>
                <a:cs typeface="Barlow"/>
                <a:sym typeface="Barlow"/>
              </a:rPr>
              <a:t>retrieval</a:t>
            </a:r>
            <a:r>
              <a:rPr lang="en" sz="2100">
                <a:solidFill>
                  <a:schemeClr val="dk1"/>
                </a:solidFill>
                <a:latin typeface="Barlow Light"/>
                <a:ea typeface="Barlow Light"/>
                <a:cs typeface="Barlow Light"/>
                <a:sym typeface="Barlow Light"/>
              </a:rPr>
              <a:t> step to find relevant source texts</a:t>
            </a:r>
            <a:endParaRPr sz="2100">
              <a:solidFill>
                <a:schemeClr val="dk1"/>
              </a:solidFill>
              <a:latin typeface="Barlow Light"/>
              <a:ea typeface="Barlow Light"/>
              <a:cs typeface="Barlow Light"/>
              <a:sym typeface="Barlow Light"/>
            </a:endParaRPr>
          </a:p>
          <a:p>
            <a:pPr indent="-361950" lvl="0" marL="457200" rtl="0" algn="l">
              <a:lnSpc>
                <a:spcPct val="115000"/>
              </a:lnSpc>
              <a:spcBef>
                <a:spcPts val="0"/>
              </a:spcBef>
              <a:spcAft>
                <a:spcPts val="0"/>
              </a:spcAft>
              <a:buClr>
                <a:schemeClr val="dk1"/>
              </a:buClr>
              <a:buSzPts val="2100"/>
              <a:buFont typeface="Barlow Light"/>
              <a:buChar char="●"/>
            </a:pPr>
            <a:r>
              <a:rPr lang="en" sz="2100">
                <a:solidFill>
                  <a:schemeClr val="dk1"/>
                </a:solidFill>
                <a:latin typeface="Barlow Light"/>
                <a:ea typeface="Barlow Light"/>
                <a:cs typeface="Barlow Light"/>
                <a:sym typeface="Barlow Light"/>
              </a:rPr>
              <a:t>The model then prioritizes these sources when formulating its answer and provides sources for verification</a:t>
            </a:r>
            <a:endParaRPr sz="2100">
              <a:solidFill>
                <a:schemeClr val="dk1"/>
              </a:solidFill>
              <a:latin typeface="Barlow Light"/>
              <a:ea typeface="Barlow Light"/>
              <a:cs typeface="Barlow Light"/>
              <a:sym typeface="Barlow Light"/>
            </a:endParaRPr>
          </a:p>
          <a:p>
            <a:pPr indent="0" lvl="0" marL="0" rtl="0" algn="l">
              <a:lnSpc>
                <a:spcPct val="115000"/>
              </a:lnSpc>
              <a:spcBef>
                <a:spcPts val="0"/>
              </a:spcBef>
              <a:spcAft>
                <a:spcPts val="0"/>
              </a:spcAft>
              <a:buNone/>
            </a:pPr>
            <a:r>
              <a:rPr b="1" lang="en" sz="2100">
                <a:solidFill>
                  <a:schemeClr val="dk1"/>
                </a:solidFill>
                <a:latin typeface="Barlow"/>
                <a:ea typeface="Barlow"/>
                <a:cs typeface="Barlow"/>
                <a:sym typeface="Barlow"/>
              </a:rPr>
              <a:t>An academic RAG model will allow researchers to get customized, verifiable answers about methodologies, findings, and more.</a:t>
            </a:r>
            <a:endParaRPr b="1" sz="21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800">
              <a:solidFill>
                <a:schemeClr val="dk1"/>
              </a:solidFill>
              <a:latin typeface="Barlow Light"/>
              <a:ea typeface="Barlow Light"/>
              <a:cs typeface="Barlow Light"/>
              <a:sym typeface="Barlow Light"/>
            </a:endParaRPr>
          </a:p>
          <a:p>
            <a:pPr indent="0" lvl="0" marL="0" rtl="0" algn="l">
              <a:lnSpc>
                <a:spcPct val="115000"/>
              </a:lnSpc>
              <a:spcBef>
                <a:spcPts val="0"/>
              </a:spcBef>
              <a:spcAft>
                <a:spcPts val="0"/>
              </a:spcAft>
              <a:buNone/>
            </a:pPr>
            <a:r>
              <a:t/>
            </a:r>
            <a:endParaRPr sz="1800">
              <a:solidFill>
                <a:schemeClr val="dk1"/>
              </a:solidFill>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e Dusk Newsletter by Slidesgo">
  <a:themeElements>
    <a:clrScheme name="Simple Light">
      <a:dk1>
        <a:srgbClr val="F9F9FD"/>
      </a:dk1>
      <a:lt1>
        <a:srgbClr val="0E102F"/>
      </a:lt1>
      <a:dk2>
        <a:srgbClr val="3F3D6F"/>
      </a:dk2>
      <a:lt2>
        <a:srgbClr val="6968BD"/>
      </a:lt2>
      <a:accent1>
        <a:srgbClr val="81A7C9"/>
      </a:accent1>
      <a:accent2>
        <a:srgbClr val="FFFFFF"/>
      </a:accent2>
      <a:accent3>
        <a:srgbClr val="FFFFFF"/>
      </a:accent3>
      <a:accent4>
        <a:srgbClr val="FFFFFF"/>
      </a:accent4>
      <a:accent5>
        <a:srgbClr val="FFFFFF"/>
      </a:accent5>
      <a:accent6>
        <a:srgbClr val="FFFFFF"/>
      </a:accent6>
      <a:hlink>
        <a:srgbClr val="F9F9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